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2"/>
  </p:notesMasterIdLst>
  <p:sldIdLst>
    <p:sldId id="293" r:id="rId2"/>
    <p:sldId id="318" r:id="rId3"/>
    <p:sldId id="256" r:id="rId4"/>
    <p:sldId id="313" r:id="rId5"/>
    <p:sldId id="356" r:id="rId6"/>
    <p:sldId id="257" r:id="rId7"/>
    <p:sldId id="258" r:id="rId8"/>
    <p:sldId id="264" r:id="rId9"/>
    <p:sldId id="265" r:id="rId10"/>
    <p:sldId id="266" r:id="rId11"/>
    <p:sldId id="259" r:id="rId12"/>
    <p:sldId id="263" r:id="rId13"/>
    <p:sldId id="261" r:id="rId14"/>
    <p:sldId id="262" r:id="rId15"/>
    <p:sldId id="260" r:id="rId16"/>
    <p:sldId id="276" r:id="rId17"/>
    <p:sldId id="322" r:id="rId18"/>
    <p:sldId id="324" r:id="rId19"/>
    <p:sldId id="272" r:id="rId20"/>
    <p:sldId id="273" r:id="rId21"/>
    <p:sldId id="275" r:id="rId22"/>
    <p:sldId id="274" r:id="rId23"/>
    <p:sldId id="321" r:id="rId24"/>
    <p:sldId id="323" r:id="rId25"/>
    <p:sldId id="278" r:id="rId26"/>
    <p:sldId id="282" r:id="rId27"/>
    <p:sldId id="281" r:id="rId28"/>
    <p:sldId id="283" r:id="rId29"/>
    <p:sldId id="284" r:id="rId30"/>
    <p:sldId id="285" r:id="rId31"/>
    <p:sldId id="268" r:id="rId32"/>
    <p:sldId id="267" r:id="rId33"/>
    <p:sldId id="269" r:id="rId34"/>
    <p:sldId id="270" r:id="rId35"/>
    <p:sldId id="286" r:id="rId36"/>
    <p:sldId id="279" r:id="rId37"/>
    <p:sldId id="287" r:id="rId38"/>
    <p:sldId id="288" r:id="rId39"/>
    <p:sldId id="292" r:id="rId40"/>
    <p:sldId id="289" r:id="rId41"/>
    <p:sldId id="290" r:id="rId42"/>
    <p:sldId id="291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25" r:id="rId51"/>
    <p:sldId id="303" r:id="rId52"/>
    <p:sldId id="326" r:id="rId53"/>
    <p:sldId id="327" r:id="rId54"/>
    <p:sldId id="328" r:id="rId55"/>
    <p:sldId id="329" r:id="rId56"/>
    <p:sldId id="301" r:id="rId57"/>
    <p:sldId id="302" r:id="rId58"/>
    <p:sldId id="304" r:id="rId59"/>
    <p:sldId id="305" r:id="rId60"/>
    <p:sldId id="306" r:id="rId61"/>
    <p:sldId id="307" r:id="rId62"/>
    <p:sldId id="308" r:id="rId63"/>
    <p:sldId id="341" r:id="rId64"/>
    <p:sldId id="345" r:id="rId65"/>
    <p:sldId id="310" r:id="rId66"/>
    <p:sldId id="312" r:id="rId67"/>
    <p:sldId id="342" r:id="rId68"/>
    <p:sldId id="330" r:id="rId69"/>
    <p:sldId id="331" r:id="rId70"/>
    <p:sldId id="333" r:id="rId71"/>
    <p:sldId id="334" r:id="rId72"/>
    <p:sldId id="336" r:id="rId73"/>
    <p:sldId id="337" r:id="rId74"/>
    <p:sldId id="349" r:id="rId75"/>
    <p:sldId id="350" r:id="rId76"/>
    <p:sldId id="351" r:id="rId77"/>
    <p:sldId id="352" r:id="rId78"/>
    <p:sldId id="353" r:id="rId79"/>
    <p:sldId id="354" r:id="rId80"/>
    <p:sldId id="355" r:id="rId81"/>
    <p:sldId id="319" r:id="rId82"/>
    <p:sldId id="320" r:id="rId83"/>
    <p:sldId id="343" r:id="rId84"/>
    <p:sldId id="340" r:id="rId85"/>
    <p:sldId id="344" r:id="rId86"/>
    <p:sldId id="346" r:id="rId87"/>
    <p:sldId id="339" r:id="rId88"/>
    <p:sldId id="347" r:id="rId89"/>
    <p:sldId id="338" r:id="rId90"/>
    <p:sldId id="348" r:id="rId9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444" autoAdjust="0"/>
  </p:normalViewPr>
  <p:slideViewPr>
    <p:cSldViewPr>
      <p:cViewPr varScale="1">
        <p:scale>
          <a:sx n="94" d="100"/>
          <a:sy n="94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7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D2AB0B-E6B4-4164-836B-6C1A44C0246C}" type="datetimeFigureOut">
              <a:rPr lang="de-DE" smtClean="0"/>
              <a:pPr/>
              <a:t>30.05.2011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FC61E-FC54-4BA3-8F0E-22B871FE2BD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0982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FC61E-FC54-4BA3-8F0E-22B871FE2BDD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FC61E-FC54-4BA3-8F0E-22B871FE2BDD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FC61E-FC54-4BA3-8F0E-22B871FE2BDD}" type="slidenum">
              <a:rPr lang="de-DE" smtClean="0"/>
              <a:pPr/>
              <a:t>51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FC61E-FC54-4BA3-8F0E-22B871FE2BDD}" type="slidenum">
              <a:rPr lang="de-DE" smtClean="0"/>
              <a:pPr/>
              <a:t>72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B02D-507D-47C7-ACAF-8D122559DC03}" type="datetimeFigureOut">
              <a:rPr lang="de-DE" smtClean="0"/>
              <a:pPr/>
              <a:t>30.05.2011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945-7058-4339-BB4D-3BFA8EF920A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B02D-507D-47C7-ACAF-8D122559DC03}" type="datetimeFigureOut">
              <a:rPr lang="de-DE" smtClean="0"/>
              <a:pPr/>
              <a:t>30.05.2011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945-7058-4339-BB4D-3BFA8EF920A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B02D-507D-47C7-ACAF-8D122559DC03}" type="datetimeFigureOut">
              <a:rPr lang="de-DE" smtClean="0"/>
              <a:pPr/>
              <a:t>30.05.2011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945-7058-4339-BB4D-3BFA8EF920A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B02D-507D-47C7-ACAF-8D122559DC03}" type="datetimeFigureOut">
              <a:rPr lang="de-DE" smtClean="0"/>
              <a:pPr/>
              <a:t>30.05.2011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945-7058-4339-BB4D-3BFA8EF920A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B02D-507D-47C7-ACAF-8D122559DC03}" type="datetimeFigureOut">
              <a:rPr lang="de-DE" smtClean="0"/>
              <a:pPr/>
              <a:t>30.05.2011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945-7058-4339-BB4D-3BFA8EF920A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B02D-507D-47C7-ACAF-8D122559DC03}" type="datetimeFigureOut">
              <a:rPr lang="de-DE" smtClean="0"/>
              <a:pPr/>
              <a:t>30.05.2011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945-7058-4339-BB4D-3BFA8EF920A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B02D-507D-47C7-ACAF-8D122559DC03}" type="datetimeFigureOut">
              <a:rPr lang="de-DE" smtClean="0"/>
              <a:pPr/>
              <a:t>30.05.2011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945-7058-4339-BB4D-3BFA8EF920A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B02D-507D-47C7-ACAF-8D122559DC03}" type="datetimeFigureOut">
              <a:rPr lang="de-DE" smtClean="0"/>
              <a:pPr/>
              <a:t>30.05.2011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945-7058-4339-BB4D-3BFA8EF920A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B02D-507D-47C7-ACAF-8D122559DC03}" type="datetimeFigureOut">
              <a:rPr lang="de-DE" smtClean="0"/>
              <a:pPr/>
              <a:t>30.05.2011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945-7058-4339-BB4D-3BFA8EF920A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B02D-507D-47C7-ACAF-8D122559DC03}" type="datetimeFigureOut">
              <a:rPr lang="de-DE" smtClean="0"/>
              <a:pPr/>
              <a:t>30.05.2011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945-7058-4339-BB4D-3BFA8EF920A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B02D-507D-47C7-ACAF-8D122559DC03}" type="datetimeFigureOut">
              <a:rPr lang="de-DE" smtClean="0"/>
              <a:pPr/>
              <a:t>30.05.2011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945-7058-4339-BB4D-3BFA8EF920A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FB02D-507D-47C7-ACAF-8D122559DC03}" type="datetimeFigureOut">
              <a:rPr lang="de-DE" smtClean="0"/>
              <a:pPr/>
              <a:t>30.05.2011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39945-7058-4339-BB4D-3BFA8EF920A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Wert der Prävention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Studien belegen einen Gesundheitsvorteil für Personen, die an qualitativ hoch stehenden Vorsorge bzw. Früherkennungsprogrammen teilnehmen</a:t>
            </a:r>
          </a:p>
          <a:p>
            <a:r>
              <a:rPr lang="de-DE" dirty="0" err="1" smtClean="0"/>
              <a:t>Bsp</a:t>
            </a:r>
            <a:r>
              <a:rPr lang="de-DE" dirty="0" smtClean="0"/>
              <a:t>: Früherkennung  </a:t>
            </a:r>
            <a:r>
              <a:rPr lang="de-DE" dirty="0" err="1" smtClean="0"/>
              <a:t>Zervixkarzinom</a:t>
            </a:r>
            <a:r>
              <a:rPr lang="de-DE" dirty="0" smtClean="0"/>
              <a:t>, Kolonkarzinom, </a:t>
            </a:r>
            <a:r>
              <a:rPr lang="de-DE" dirty="0" err="1" smtClean="0"/>
              <a:t>Schlaganfallprophylaxe</a:t>
            </a:r>
            <a:r>
              <a:rPr lang="de-DE" dirty="0" smtClean="0"/>
              <a:t> durch Senkung des Blutdrucks</a:t>
            </a:r>
          </a:p>
          <a:p>
            <a:r>
              <a:rPr lang="de-DE" dirty="0" smtClean="0"/>
              <a:t>Bedeutung der Impfungen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Impfkalender</a:t>
            </a:r>
            <a:br>
              <a:rPr lang="de-DE" dirty="0" smtClean="0"/>
            </a:br>
            <a:r>
              <a:rPr lang="de-DE" dirty="0" smtClean="0"/>
              <a:t>Slowakei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r>
              <a:rPr lang="de-DE" dirty="0" smtClean="0"/>
              <a:t>Komplettes Impfschema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Slowakei</a:t>
            </a:r>
            <a:br>
              <a:rPr lang="de-DE" dirty="0" smtClean="0"/>
            </a:br>
            <a:r>
              <a:rPr lang="de-DE" dirty="0" smtClean="0"/>
              <a:t>Erwachsenenvorsorge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Alle 2 Jahre</a:t>
            </a:r>
          </a:p>
          <a:p>
            <a:r>
              <a:rPr lang="de-DE" dirty="0" smtClean="0"/>
              <a:t>Anamnese</a:t>
            </a:r>
          </a:p>
          <a:p>
            <a:r>
              <a:rPr lang="de-DE" dirty="0" smtClean="0"/>
              <a:t>Komplette ärztliche Untersuchung, einschließlich Seh- u. Hörvermögen</a:t>
            </a:r>
          </a:p>
          <a:p>
            <a:r>
              <a:rPr lang="de-DE" dirty="0" smtClean="0"/>
              <a:t>Impfstatus</a:t>
            </a:r>
          </a:p>
          <a:p>
            <a:r>
              <a:rPr lang="de-DE" dirty="0" smtClean="0"/>
              <a:t>Rektale Untersuchung beim Mann</a:t>
            </a:r>
          </a:p>
          <a:p>
            <a:r>
              <a:rPr lang="de-DE" dirty="0" smtClean="0"/>
              <a:t>Labor: Urinsediment u. Analyse, i. S. Glukose, </a:t>
            </a:r>
            <a:r>
              <a:rPr lang="de-DE" dirty="0" err="1" smtClean="0"/>
              <a:t>Kreatinin</a:t>
            </a:r>
            <a:r>
              <a:rPr lang="de-DE" dirty="0" smtClean="0"/>
              <a:t>, Thrombozyten</a:t>
            </a:r>
          </a:p>
          <a:p>
            <a:r>
              <a:rPr lang="de-DE" dirty="0" smtClean="0"/>
              <a:t>Ab 50. </a:t>
            </a:r>
            <a:r>
              <a:rPr lang="de-DE" dirty="0" err="1" smtClean="0"/>
              <a:t>Lj</a:t>
            </a:r>
            <a:r>
              <a:rPr lang="de-DE" dirty="0" smtClean="0"/>
              <a:t>. </a:t>
            </a:r>
            <a:r>
              <a:rPr lang="de-DE" dirty="0" err="1"/>
              <a:t>o</a:t>
            </a:r>
            <a:r>
              <a:rPr lang="de-DE" dirty="0" err="1" smtClean="0"/>
              <a:t>ccultes</a:t>
            </a:r>
            <a:r>
              <a:rPr lang="de-DE" dirty="0" smtClean="0"/>
              <a:t> Blut im Stuhl alle 2 Jahre</a:t>
            </a:r>
          </a:p>
          <a:p>
            <a:r>
              <a:rPr lang="de-DE" dirty="0" smtClean="0"/>
              <a:t>18 bis 40. </a:t>
            </a:r>
            <a:r>
              <a:rPr lang="de-DE" dirty="0" err="1" smtClean="0"/>
              <a:t>Lj</a:t>
            </a:r>
            <a:r>
              <a:rPr lang="de-DE" dirty="0" smtClean="0"/>
              <a:t>. </a:t>
            </a:r>
            <a:r>
              <a:rPr lang="de-DE" dirty="0" err="1" smtClean="0"/>
              <a:t>Cholesterol</a:t>
            </a:r>
            <a:r>
              <a:rPr lang="de-DE" dirty="0" smtClean="0"/>
              <a:t> u. </a:t>
            </a:r>
            <a:r>
              <a:rPr lang="de-DE" dirty="0" err="1" smtClean="0"/>
              <a:t>Triglyceride</a:t>
            </a:r>
            <a:endParaRPr lang="de-DE" dirty="0" smtClean="0"/>
          </a:p>
          <a:p>
            <a:r>
              <a:rPr lang="de-DE" dirty="0" smtClean="0"/>
              <a:t>Ab 40. </a:t>
            </a:r>
            <a:r>
              <a:rPr lang="de-DE" dirty="0" err="1" smtClean="0"/>
              <a:t>Lj</a:t>
            </a:r>
            <a:r>
              <a:rPr lang="de-DE" dirty="0" smtClean="0"/>
              <a:t>. EKG alle 2 Jahre</a:t>
            </a:r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Slowakei</a:t>
            </a:r>
            <a:br>
              <a:rPr lang="de-DE" dirty="0" smtClean="0"/>
            </a:br>
            <a:r>
              <a:rPr lang="de-DE" dirty="0" err="1" smtClean="0"/>
              <a:t>Gastroentereologische</a:t>
            </a:r>
            <a:r>
              <a:rPr lang="de-DE" dirty="0" smtClean="0"/>
              <a:t> 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Im 19. </a:t>
            </a:r>
            <a:r>
              <a:rPr lang="de-DE" dirty="0" err="1" smtClean="0"/>
              <a:t>Lj</a:t>
            </a:r>
            <a:r>
              <a:rPr lang="de-DE" dirty="0" smtClean="0"/>
              <a:t>. </a:t>
            </a:r>
            <a:r>
              <a:rPr lang="de-DE" dirty="0" err="1" smtClean="0"/>
              <a:t>Atemtest</a:t>
            </a:r>
            <a:r>
              <a:rPr lang="de-DE" dirty="0" smtClean="0"/>
              <a:t> für </a:t>
            </a:r>
            <a:r>
              <a:rPr lang="de-DE" dirty="0" err="1" smtClean="0"/>
              <a:t>Helicobacter</a:t>
            </a:r>
            <a:r>
              <a:rPr lang="de-DE" dirty="0" smtClean="0"/>
              <a:t> </a:t>
            </a:r>
            <a:r>
              <a:rPr lang="de-DE" dirty="0" err="1" smtClean="0"/>
              <a:t>pylori</a:t>
            </a:r>
            <a:endParaRPr lang="de-DE" dirty="0" smtClean="0"/>
          </a:p>
          <a:p>
            <a:r>
              <a:rPr lang="de-DE" dirty="0" smtClean="0"/>
              <a:t>Ab 50. </a:t>
            </a:r>
            <a:r>
              <a:rPr lang="de-DE" dirty="0" err="1" smtClean="0"/>
              <a:t>Lj</a:t>
            </a:r>
            <a:r>
              <a:rPr lang="de-DE" dirty="0" smtClean="0"/>
              <a:t>. Präventive </a:t>
            </a:r>
            <a:r>
              <a:rPr lang="de-DE" dirty="0" err="1" smtClean="0"/>
              <a:t>Coloskopie</a:t>
            </a:r>
            <a:r>
              <a:rPr lang="de-DE" dirty="0" smtClean="0"/>
              <a:t> einmal in 10 Jahren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Slowakei</a:t>
            </a:r>
            <a:br>
              <a:rPr lang="de-DE" dirty="0" smtClean="0"/>
            </a:br>
            <a:r>
              <a:rPr lang="de-DE" dirty="0" smtClean="0"/>
              <a:t>Gynäkologische 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18. </a:t>
            </a:r>
            <a:r>
              <a:rPr lang="de-DE" dirty="0" err="1" smtClean="0"/>
              <a:t>Lj</a:t>
            </a:r>
            <a:r>
              <a:rPr lang="de-DE" dirty="0" smtClean="0"/>
              <a:t>. </a:t>
            </a:r>
            <a:r>
              <a:rPr lang="de-DE" dirty="0"/>
              <a:t>o</a:t>
            </a:r>
            <a:r>
              <a:rPr lang="de-DE" dirty="0" smtClean="0"/>
              <a:t>der ab 1. Gravidität- jährlich</a:t>
            </a:r>
          </a:p>
          <a:p>
            <a:pPr>
              <a:buNone/>
            </a:pPr>
            <a:r>
              <a:rPr lang="de-DE" dirty="0" smtClean="0"/>
              <a:t>	Komplexe gynäkologische Untersuchung incl. Mamma</a:t>
            </a:r>
          </a:p>
          <a:p>
            <a:r>
              <a:rPr lang="de-DE" dirty="0" smtClean="0"/>
              <a:t>Transvaginaler US</a:t>
            </a:r>
          </a:p>
          <a:p>
            <a:r>
              <a:rPr lang="de-DE" dirty="0" err="1" smtClean="0"/>
              <a:t>Mammasonographie</a:t>
            </a:r>
            <a:r>
              <a:rPr lang="de-DE" dirty="0" smtClean="0"/>
              <a:t> alle 2 Jahre</a:t>
            </a:r>
          </a:p>
          <a:p>
            <a:r>
              <a:rPr lang="de-DE" dirty="0" smtClean="0"/>
              <a:t>Zytologie vom 24.-64.Lj. Zuerst 2 mal jährlich, wenn negativ alle 3 Jahre</a:t>
            </a:r>
          </a:p>
          <a:p>
            <a:r>
              <a:rPr lang="de-DE" dirty="0" smtClean="0"/>
              <a:t>Mammographie vom 40.-69.Lj. Alle 2 Jahre</a:t>
            </a:r>
          </a:p>
          <a:p>
            <a:r>
              <a:rPr lang="de-DE" dirty="0" smtClean="0"/>
              <a:t>Tumormarker Ca125 bei BRCA 1 Fällen alle 6 Monate ab 30. </a:t>
            </a:r>
            <a:r>
              <a:rPr lang="de-DE" dirty="0" err="1" smtClean="0"/>
              <a:t>Lj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Slowakei</a:t>
            </a:r>
            <a:br>
              <a:rPr lang="de-DE" dirty="0" smtClean="0"/>
            </a:br>
            <a:r>
              <a:rPr lang="de-DE" dirty="0" smtClean="0"/>
              <a:t>Urologische 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Ab 50. </a:t>
            </a:r>
            <a:r>
              <a:rPr lang="de-DE" dirty="0" err="1" smtClean="0"/>
              <a:t>Lj</a:t>
            </a:r>
            <a:r>
              <a:rPr lang="de-DE" dirty="0" smtClean="0"/>
              <a:t>. Alle 3 Jahre</a:t>
            </a:r>
          </a:p>
          <a:p>
            <a:r>
              <a:rPr lang="de-DE" dirty="0" smtClean="0"/>
              <a:t>Ärztliche Untersuchung, Palpation Prostata</a:t>
            </a:r>
          </a:p>
          <a:p>
            <a:r>
              <a:rPr lang="de-DE" dirty="0" smtClean="0"/>
              <a:t>Sonographie der Prostata</a:t>
            </a:r>
          </a:p>
          <a:p>
            <a:r>
              <a:rPr lang="de-DE" dirty="0" smtClean="0"/>
              <a:t>Labor: Urinanalyse- u. Sediment</a:t>
            </a:r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         </a:t>
            </a:r>
            <a:r>
              <a:rPr lang="de-DE" dirty="0" err="1" smtClean="0"/>
              <a:t>Serumkreatinin</a:t>
            </a:r>
            <a:r>
              <a:rPr lang="de-DE" dirty="0" smtClean="0"/>
              <a:t>, PSA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Slowakei</a:t>
            </a:r>
            <a:br>
              <a:rPr lang="de-DE" dirty="0" smtClean="0"/>
            </a:br>
            <a:r>
              <a:rPr lang="de-DE" dirty="0" smtClean="0"/>
              <a:t>Stomatologische 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Bis 18. </a:t>
            </a:r>
            <a:r>
              <a:rPr lang="de-DE" dirty="0" err="1" smtClean="0"/>
              <a:t>Lj</a:t>
            </a:r>
            <a:r>
              <a:rPr lang="de-DE" dirty="0" smtClean="0"/>
              <a:t>. 2 mal im Jahr</a:t>
            </a:r>
          </a:p>
          <a:p>
            <a:r>
              <a:rPr lang="de-DE" dirty="0" smtClean="0"/>
              <a:t>Ab 18. </a:t>
            </a:r>
            <a:r>
              <a:rPr lang="de-DE" dirty="0" err="1" smtClean="0"/>
              <a:t>Lj</a:t>
            </a:r>
            <a:r>
              <a:rPr lang="de-DE" dirty="0" smtClean="0"/>
              <a:t>. Einmal jährlich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Art der Präventionsmaßnahme</a:t>
            </a:r>
            <a:br>
              <a:rPr lang="de-DE" dirty="0" smtClean="0"/>
            </a:br>
            <a:r>
              <a:rPr lang="de-DE" dirty="0" smtClean="0"/>
              <a:t>Schweden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Kindervorsorge</a:t>
            </a:r>
          </a:p>
          <a:p>
            <a:r>
              <a:rPr lang="de-DE" dirty="0" smtClean="0"/>
              <a:t>Mutterschaftsvorsorge</a:t>
            </a:r>
          </a:p>
          <a:p>
            <a:r>
              <a:rPr lang="de-DE" dirty="0" smtClean="0"/>
              <a:t>Gynäkologische Vorsorge</a:t>
            </a:r>
          </a:p>
          <a:p>
            <a:r>
              <a:rPr lang="de-DE" dirty="0" err="1" smtClean="0"/>
              <a:t>Mammographiescreening</a:t>
            </a:r>
            <a:endParaRPr lang="de-DE" dirty="0" smtClean="0"/>
          </a:p>
          <a:p>
            <a:r>
              <a:rPr lang="de-DE" dirty="0" smtClean="0"/>
              <a:t>Kontrazeption, STD-Screening</a:t>
            </a:r>
          </a:p>
          <a:p>
            <a:r>
              <a:rPr lang="de-DE" dirty="0" smtClean="0"/>
              <a:t>Screening auf Blut im Stuhl</a:t>
            </a:r>
          </a:p>
          <a:p>
            <a:r>
              <a:rPr lang="de-DE" dirty="0" smtClean="0"/>
              <a:t>Screening auf </a:t>
            </a:r>
            <a:r>
              <a:rPr lang="de-DE" dirty="0" err="1" smtClean="0"/>
              <a:t>Aortenaneurysma</a:t>
            </a:r>
            <a:endParaRPr lang="de-DE" dirty="0" smtClean="0"/>
          </a:p>
          <a:p>
            <a:r>
              <a:rPr lang="de-DE" dirty="0" smtClean="0"/>
              <a:t>Impfungen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</a:t>
            </a:r>
            <a:br>
              <a:rPr lang="de-DE" dirty="0" smtClean="0"/>
            </a:br>
            <a:r>
              <a:rPr lang="de-DE" dirty="0" smtClean="0"/>
              <a:t>Schweden</a:t>
            </a:r>
            <a:br>
              <a:rPr lang="de-DE" dirty="0" smtClean="0"/>
            </a:br>
            <a:r>
              <a:rPr lang="de-DE" dirty="0" smtClean="0"/>
              <a:t>Mutterschaftsvorsorge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8. – 12. SSW, Arzt, klinische Untersuchung, PAP, Urin, HB,BG u. AK, Röteln- Titer, Lues, HIV, Hepatitis A u. B, </a:t>
            </a:r>
            <a:r>
              <a:rPr lang="de-DE" dirty="0" err="1" smtClean="0"/>
              <a:t>Chlamydien</a:t>
            </a:r>
            <a:r>
              <a:rPr lang="de-DE" dirty="0" smtClean="0"/>
              <a:t>, RR, Gewicht</a:t>
            </a:r>
          </a:p>
          <a:p>
            <a:pPr>
              <a:buNone/>
            </a:pPr>
            <a:r>
              <a:rPr lang="de-DE" dirty="0" smtClean="0"/>
              <a:t>      Nächste Untersuchungen durch Hebamme bzw. techn.- US- Assistenten</a:t>
            </a:r>
          </a:p>
          <a:p>
            <a:r>
              <a:rPr lang="de-DE" dirty="0" smtClean="0"/>
              <a:t>10. – 12. SSW 1. Visite Hebamme, Anamnese, psychosoziales Umfeld, Beratung, Auswertung der Blutteste</a:t>
            </a:r>
          </a:p>
          <a:p>
            <a:r>
              <a:rPr lang="de-DE" dirty="0" smtClean="0"/>
              <a:t>13. SSW US und </a:t>
            </a:r>
            <a:r>
              <a:rPr lang="de-DE" dirty="0" err="1" smtClean="0"/>
              <a:t>nuchal</a:t>
            </a:r>
            <a:r>
              <a:rPr lang="de-DE" dirty="0" smtClean="0"/>
              <a:t> </a:t>
            </a:r>
            <a:r>
              <a:rPr lang="de-DE" dirty="0" err="1" smtClean="0"/>
              <a:t>translucency</a:t>
            </a:r>
            <a:r>
              <a:rPr lang="de-DE" dirty="0" smtClean="0"/>
              <a:t> oder</a:t>
            </a:r>
          </a:p>
          <a:p>
            <a:r>
              <a:rPr lang="de-DE" dirty="0" smtClean="0"/>
              <a:t>18. SSW US (</a:t>
            </a:r>
            <a:r>
              <a:rPr lang="de-DE" dirty="0" err="1" smtClean="0"/>
              <a:t>dating</a:t>
            </a:r>
            <a:r>
              <a:rPr lang="de-DE" dirty="0" smtClean="0"/>
              <a:t> / Anatomie)</a:t>
            </a:r>
          </a:p>
          <a:p>
            <a:r>
              <a:rPr lang="de-DE" dirty="0" smtClean="0"/>
              <a:t>25., 28/ 29., 31. SSW: RR, Gewicht, </a:t>
            </a:r>
            <a:r>
              <a:rPr lang="de-DE" dirty="0" err="1" smtClean="0"/>
              <a:t>fet</a:t>
            </a:r>
            <a:r>
              <a:rPr lang="de-DE" dirty="0" smtClean="0"/>
              <a:t>. HT, </a:t>
            </a:r>
            <a:r>
              <a:rPr lang="de-DE" dirty="0" err="1" smtClean="0"/>
              <a:t>Fundusstand</a:t>
            </a:r>
            <a:r>
              <a:rPr lang="de-DE" dirty="0" smtClean="0"/>
              <a:t>, HB, Urin, 28/ 29. SSW </a:t>
            </a:r>
            <a:r>
              <a:rPr lang="de-DE" dirty="0" err="1" smtClean="0"/>
              <a:t>oGTT</a:t>
            </a:r>
            <a:endParaRPr lang="de-DE" dirty="0" smtClean="0"/>
          </a:p>
          <a:p>
            <a:r>
              <a:rPr lang="de-DE" dirty="0" smtClean="0"/>
              <a:t>32./ 33. SSW US</a:t>
            </a:r>
          </a:p>
          <a:p>
            <a:r>
              <a:rPr lang="de-DE" dirty="0" smtClean="0"/>
              <a:t>35., 37., 39., 41. SSW: RR, Gewicht, </a:t>
            </a:r>
            <a:r>
              <a:rPr lang="de-DE" dirty="0" err="1" smtClean="0"/>
              <a:t>fet</a:t>
            </a:r>
            <a:r>
              <a:rPr lang="de-DE" dirty="0" smtClean="0"/>
              <a:t>. HAT, </a:t>
            </a:r>
            <a:r>
              <a:rPr lang="de-DE" dirty="0" err="1" smtClean="0"/>
              <a:t>Fundusstand</a:t>
            </a:r>
            <a:r>
              <a:rPr lang="de-DE" dirty="0" smtClean="0"/>
              <a:t>, HB, Urin</a:t>
            </a:r>
          </a:p>
          <a:p>
            <a:r>
              <a:rPr lang="de-DE" dirty="0" smtClean="0"/>
              <a:t>ab 28. SSW Elternkurse</a:t>
            </a:r>
          </a:p>
          <a:p>
            <a:r>
              <a:rPr lang="de-DE" dirty="0" smtClean="0"/>
              <a:t>6.- 8. Woche </a:t>
            </a:r>
            <a:r>
              <a:rPr lang="de-DE" dirty="0" err="1" smtClean="0"/>
              <a:t>p.p</a:t>
            </a:r>
            <a:r>
              <a:rPr lang="de-DE" dirty="0" smtClean="0"/>
              <a:t>.: RR, Gewicht, HB, PAP wenn indiziert, Kontrazeptionsberatung kostenfrei</a:t>
            </a:r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</a:t>
            </a:r>
            <a:br>
              <a:rPr lang="de-DE" dirty="0" smtClean="0"/>
            </a:br>
            <a:r>
              <a:rPr lang="de-DE" dirty="0" smtClean="0"/>
              <a:t>Schweden</a:t>
            </a:r>
            <a:br>
              <a:rPr lang="de-DE" dirty="0" smtClean="0"/>
            </a:br>
            <a:r>
              <a:rPr lang="de-DE" dirty="0" smtClean="0"/>
              <a:t>Kindervorsorge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endParaRPr lang="de-DE" dirty="0" smtClean="0"/>
          </a:p>
          <a:p>
            <a:endParaRPr lang="de-DE" sz="4300" dirty="0" smtClean="0"/>
          </a:p>
          <a:p>
            <a:r>
              <a:rPr lang="de-DE" sz="4300" dirty="0" smtClean="0"/>
              <a:t>1. Woche: S, Beurteilung häusliches Umfeld, Ernährungszustand</a:t>
            </a:r>
          </a:p>
          <a:p>
            <a:r>
              <a:rPr lang="de-DE" sz="4300" dirty="0" smtClean="0"/>
              <a:t>1.,2.,3.,4.,6.,8. W.: S, Gewicht, Ernährung, Entwicklung, Wohlfühlen</a:t>
            </a:r>
          </a:p>
          <a:p>
            <a:r>
              <a:rPr lang="de-DE" sz="4300" dirty="0" smtClean="0"/>
              <a:t>2. Monat: A, klinische Untersuchung, Beurteilung der Entwicklung</a:t>
            </a:r>
          </a:p>
          <a:p>
            <a:r>
              <a:rPr lang="de-DE" sz="4300" dirty="0" smtClean="0"/>
              <a:t>3.,4.,5. M.: S, Beurteilung von Wachstum und Entwicklung</a:t>
            </a:r>
          </a:p>
          <a:p>
            <a:r>
              <a:rPr lang="de-DE" sz="4300" dirty="0" smtClean="0"/>
              <a:t>6. M.: A, klinische Untersuchung, Beurteilung der Entwicklung</a:t>
            </a:r>
          </a:p>
          <a:p>
            <a:r>
              <a:rPr lang="de-DE" sz="4300" dirty="0" smtClean="0"/>
              <a:t>8. M.: S, Größe und Entwicklung, Hörtest</a:t>
            </a:r>
          </a:p>
          <a:p>
            <a:r>
              <a:rPr lang="de-DE" sz="4300" dirty="0" smtClean="0"/>
              <a:t>10. M.: A, klinische Untersuchung , Beurteilung der Entwicklung</a:t>
            </a:r>
          </a:p>
          <a:p>
            <a:r>
              <a:rPr lang="de-DE" sz="4300" dirty="0" smtClean="0"/>
              <a:t>12. M.: S, Größe und Entwicklung</a:t>
            </a:r>
          </a:p>
          <a:p>
            <a:r>
              <a:rPr lang="de-DE" sz="4300" dirty="0" smtClean="0"/>
              <a:t>18. M.: A, Größe und Entwicklung</a:t>
            </a:r>
          </a:p>
          <a:p>
            <a:r>
              <a:rPr lang="de-DE" sz="4300" dirty="0" smtClean="0"/>
              <a:t>2., 3. </a:t>
            </a:r>
            <a:r>
              <a:rPr lang="de-DE" sz="4300" dirty="0" err="1" smtClean="0"/>
              <a:t>Lj</a:t>
            </a:r>
            <a:r>
              <a:rPr lang="de-DE" sz="4300" dirty="0" smtClean="0"/>
              <a:t>.: S, Größe und Entwicklung, Sprachentwicklung</a:t>
            </a:r>
          </a:p>
          <a:p>
            <a:r>
              <a:rPr lang="de-DE" sz="4300" dirty="0" smtClean="0"/>
              <a:t>4. </a:t>
            </a:r>
            <a:r>
              <a:rPr lang="de-DE" sz="4300" dirty="0" err="1" smtClean="0"/>
              <a:t>Lj</a:t>
            </a:r>
            <a:r>
              <a:rPr lang="de-DE" sz="4300" dirty="0" smtClean="0"/>
              <a:t>.: S, Größe und Entwicklung, Beurteilung der Seh- Hör-u. Sprachentwicklung</a:t>
            </a:r>
          </a:p>
          <a:p>
            <a:r>
              <a:rPr lang="de-DE" sz="4300" dirty="0" smtClean="0"/>
              <a:t>5. – 6. </a:t>
            </a:r>
            <a:r>
              <a:rPr lang="de-DE" sz="4300" dirty="0" err="1" smtClean="0"/>
              <a:t>Lj</a:t>
            </a:r>
            <a:r>
              <a:rPr lang="de-DE" sz="4300" dirty="0" smtClean="0"/>
              <a:t>.: S, Größe, Schuluntersuchung</a:t>
            </a:r>
          </a:p>
          <a:p>
            <a:pPr>
              <a:buNone/>
            </a:pPr>
            <a:r>
              <a:rPr lang="de-DE" sz="4300" dirty="0" smtClean="0"/>
              <a:t>       Schwester beurteilt das häusliche Umfeld, psychosoziale Umfeld, Entwicklungsfaktoren, Ess- und Schlafgewohnheiten, Mobilitäts- und Aktivitätsmuster</a:t>
            </a:r>
          </a:p>
          <a:p>
            <a:pPr>
              <a:buNone/>
            </a:pPr>
            <a:r>
              <a:rPr lang="de-DE" sz="4300" dirty="0" smtClean="0"/>
              <a:t>       Alle Untersuchungen sind kostenfrei, vom Staat getragen</a:t>
            </a:r>
            <a:endParaRPr lang="de-DE" sz="4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Schweden</a:t>
            </a:r>
            <a:br>
              <a:rPr lang="de-DE" dirty="0" smtClean="0"/>
            </a:br>
            <a:r>
              <a:rPr lang="de-DE" dirty="0" smtClean="0"/>
              <a:t>Darmkrebsvorsorge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Okkulttest</a:t>
            </a:r>
            <a:r>
              <a:rPr lang="de-DE" dirty="0" smtClean="0"/>
              <a:t> ab 50 Jahre</a:t>
            </a:r>
          </a:p>
          <a:p>
            <a:r>
              <a:rPr lang="de-DE" dirty="0" smtClean="0"/>
              <a:t>Regional unterschiedlich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Basis für die 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einhergehende Beratung, Befundauswertung</a:t>
            </a:r>
          </a:p>
          <a:p>
            <a:r>
              <a:rPr lang="de-DE" dirty="0" smtClean="0"/>
              <a:t>bei pathologischen Befund wird weiterführende Diagnostik und Therapie veranlasst</a:t>
            </a:r>
          </a:p>
          <a:p>
            <a:r>
              <a:rPr lang="de-DE" dirty="0" smtClean="0"/>
              <a:t>außer Schweden- alle präventiven Untersuchungen sind ärztliche Aufgabe          (in Schweden z.T. durchgeführt von speziell ausgebildeten Krankenschwester, technischen Assistenten, Hebammen)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Schweden</a:t>
            </a:r>
            <a:br>
              <a:rPr lang="de-DE" dirty="0" smtClean="0"/>
            </a:br>
            <a:r>
              <a:rPr lang="de-DE" dirty="0" err="1" smtClean="0"/>
              <a:t>Aortenaneurysma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Mittels CT in einigen Regionen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Schweden</a:t>
            </a:r>
            <a:br>
              <a:rPr lang="de-DE" dirty="0" smtClean="0"/>
            </a:br>
            <a:r>
              <a:rPr lang="de-DE" dirty="0" smtClean="0"/>
              <a:t>gynäkologische 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 </a:t>
            </a:r>
          </a:p>
          <a:p>
            <a:pPr>
              <a:buNone/>
            </a:pPr>
            <a:endParaRPr lang="de-DE" dirty="0" smtClean="0"/>
          </a:p>
          <a:p>
            <a:r>
              <a:rPr lang="de-DE" sz="5000" dirty="0" smtClean="0"/>
              <a:t>ab 23. – 50. </a:t>
            </a:r>
            <a:r>
              <a:rPr lang="de-DE" sz="5000" dirty="0" err="1" smtClean="0"/>
              <a:t>Lj</a:t>
            </a:r>
            <a:r>
              <a:rPr lang="de-DE" sz="5000" dirty="0" smtClean="0"/>
              <a:t>.</a:t>
            </a:r>
          </a:p>
          <a:p>
            <a:pPr>
              <a:buNone/>
            </a:pPr>
            <a:r>
              <a:rPr lang="de-DE" sz="5000" dirty="0" smtClean="0"/>
              <a:t>      alle 3 Jahre,  durch Krankenschwester</a:t>
            </a:r>
          </a:p>
          <a:p>
            <a:pPr>
              <a:buNone/>
            </a:pPr>
            <a:r>
              <a:rPr lang="de-DE" sz="5000" dirty="0" smtClean="0"/>
              <a:t>      PAP, visuelle Inspektion</a:t>
            </a:r>
          </a:p>
          <a:p>
            <a:r>
              <a:rPr lang="de-DE" sz="5000" dirty="0" smtClean="0"/>
              <a:t>ab 50. – 65. </a:t>
            </a:r>
            <a:r>
              <a:rPr lang="de-DE" sz="5000" dirty="0" err="1" smtClean="0"/>
              <a:t>Lj</a:t>
            </a:r>
            <a:r>
              <a:rPr lang="de-DE" sz="5000" dirty="0" smtClean="0"/>
              <a:t>, in einigen Regionen bis 70</a:t>
            </a:r>
          </a:p>
          <a:p>
            <a:pPr>
              <a:buNone/>
            </a:pPr>
            <a:r>
              <a:rPr lang="de-DE" sz="5000" dirty="0" smtClean="0"/>
              <a:t>      alle 3 Jahre durch Krankenschwester</a:t>
            </a:r>
          </a:p>
          <a:p>
            <a:pPr>
              <a:buNone/>
            </a:pPr>
            <a:r>
              <a:rPr lang="de-DE" sz="5000" dirty="0" smtClean="0"/>
              <a:t>      PAP, visuelle Inspektion</a:t>
            </a:r>
          </a:p>
          <a:p>
            <a:r>
              <a:rPr lang="de-DE" sz="5000" dirty="0" smtClean="0"/>
              <a:t>Im Falle Pathologie und anamnestischer Blutungsstörungen erfolgt die Vorstellung beim Gynäkologen</a:t>
            </a:r>
          </a:p>
          <a:p>
            <a:r>
              <a:rPr lang="de-DE" sz="5000" dirty="0" smtClean="0"/>
              <a:t>Kosten für die Patientin, regional abhängig 12 Euro</a:t>
            </a:r>
          </a:p>
          <a:p>
            <a:pPr>
              <a:buFontTx/>
              <a:buChar char="-"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	 </a:t>
            </a:r>
          </a:p>
          <a:p>
            <a:pPr>
              <a:buNone/>
            </a:pPr>
            <a:r>
              <a:rPr lang="de-DE" dirty="0" smtClean="0"/>
              <a:t>	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Kostenfrei über alle Altersgruppen</a:t>
            </a:r>
          </a:p>
          <a:p>
            <a:r>
              <a:rPr lang="de-DE" dirty="0" err="1" smtClean="0"/>
              <a:t>Midwifery</a:t>
            </a:r>
            <a:r>
              <a:rPr lang="de-DE" dirty="0" smtClean="0"/>
              <a:t> Kliniken, private Ärzte, Jugendkliniken bis 23 Jahre u. Centers </a:t>
            </a:r>
            <a:r>
              <a:rPr lang="de-DE" dirty="0" err="1" smtClean="0"/>
              <a:t>for</a:t>
            </a:r>
            <a:r>
              <a:rPr lang="de-DE" dirty="0" smtClean="0"/>
              <a:t> sexual </a:t>
            </a:r>
            <a:r>
              <a:rPr lang="de-DE" dirty="0" err="1" smtClean="0"/>
              <a:t>health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Schweden</a:t>
            </a:r>
            <a:br>
              <a:rPr lang="de-DE" dirty="0" smtClean="0"/>
            </a:br>
            <a:r>
              <a:rPr lang="de-DE" dirty="0" smtClean="0"/>
              <a:t>Kontrazeption, STD-</a:t>
            </a:r>
            <a:r>
              <a:rPr lang="de-DE" dirty="0" err="1" smtClean="0"/>
              <a:t>screening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Schweden</a:t>
            </a:r>
            <a:br>
              <a:rPr lang="de-DE" dirty="0" smtClean="0"/>
            </a:br>
            <a:r>
              <a:rPr lang="de-DE" dirty="0" err="1" smtClean="0"/>
              <a:t>Mammakarzinom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Alter von 40 – 74 </a:t>
            </a:r>
          </a:p>
          <a:p>
            <a:r>
              <a:rPr lang="de-DE" dirty="0" smtClean="0"/>
              <a:t>Alle 18 – 24 Monate (regional verschieden)</a:t>
            </a:r>
          </a:p>
          <a:p>
            <a:r>
              <a:rPr lang="de-DE" dirty="0" smtClean="0"/>
              <a:t>Patient zahlt in den meisten Regionen 12 Euro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Impfkalender</a:t>
            </a:r>
            <a:br>
              <a:rPr lang="de-DE" dirty="0" smtClean="0"/>
            </a:br>
            <a:r>
              <a:rPr lang="de-DE" dirty="0" smtClean="0"/>
              <a:t>Schweden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3. Monat: 1. Dosis DPT, Polio, HIB, PNC</a:t>
            </a:r>
          </a:p>
          <a:p>
            <a:r>
              <a:rPr lang="de-DE" dirty="0" smtClean="0"/>
              <a:t>5. Monat: 2. Dosis, DPT, Polio, HIB, PNC</a:t>
            </a:r>
          </a:p>
          <a:p>
            <a:r>
              <a:rPr lang="de-DE" dirty="0" smtClean="0"/>
              <a:t>12. Monat: 3. Dosis DPT, Polio, HIB, PNC</a:t>
            </a:r>
          </a:p>
          <a:p>
            <a:r>
              <a:rPr lang="de-DE" dirty="0" smtClean="0"/>
              <a:t>18. Monat: 1. Dosis MMR</a:t>
            </a:r>
          </a:p>
          <a:p>
            <a:r>
              <a:rPr lang="de-DE" dirty="0" smtClean="0"/>
              <a:t>5. – 6. </a:t>
            </a:r>
            <a:r>
              <a:rPr lang="de-DE" dirty="0" err="1" smtClean="0"/>
              <a:t>Lj</a:t>
            </a:r>
            <a:r>
              <a:rPr lang="de-DE" dirty="0" smtClean="0"/>
              <a:t>.: 4. Dosis DPT, Polio</a:t>
            </a:r>
          </a:p>
          <a:p>
            <a:r>
              <a:rPr lang="de-DE" dirty="0" smtClean="0"/>
              <a:t>6. – 8.Lj.: 2. Dosis MMR</a:t>
            </a:r>
          </a:p>
          <a:p>
            <a:r>
              <a:rPr lang="de-DE" dirty="0" smtClean="0"/>
              <a:t>10. – 12. </a:t>
            </a:r>
            <a:r>
              <a:rPr lang="de-DE" dirty="0" err="1" smtClean="0"/>
              <a:t>Lj</a:t>
            </a:r>
            <a:r>
              <a:rPr lang="de-DE" dirty="0" smtClean="0"/>
              <a:t>.: HPV für Mädchen ab Gj.1999-3 Dosen</a:t>
            </a:r>
          </a:p>
          <a:p>
            <a:r>
              <a:rPr lang="de-DE" dirty="0" smtClean="0"/>
              <a:t>14. 16. </a:t>
            </a:r>
            <a:r>
              <a:rPr lang="de-DE" dirty="0" err="1" smtClean="0"/>
              <a:t>Lj</a:t>
            </a:r>
            <a:r>
              <a:rPr lang="de-DE" dirty="0" smtClean="0"/>
              <a:t>.: 5. Dosis DPT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Art der </a:t>
            </a:r>
            <a:r>
              <a:rPr lang="de-DE" dirty="0" err="1" smtClean="0"/>
              <a:t>Praeventionsmaßnahme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Tschechien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Erwachsenenvorsorge</a:t>
            </a:r>
          </a:p>
          <a:p>
            <a:r>
              <a:rPr lang="de-DE" dirty="0" smtClean="0"/>
              <a:t>Pädiatrische Vorsorge</a:t>
            </a:r>
          </a:p>
          <a:p>
            <a:r>
              <a:rPr lang="de-DE" dirty="0" smtClean="0"/>
              <a:t>Gynäkologische Vorsorge</a:t>
            </a:r>
          </a:p>
          <a:p>
            <a:r>
              <a:rPr lang="de-DE" dirty="0" smtClean="0"/>
              <a:t>Urologische Vorsorge</a:t>
            </a:r>
          </a:p>
          <a:p>
            <a:r>
              <a:rPr lang="de-DE" dirty="0" err="1" smtClean="0"/>
              <a:t>Gastroenterologische</a:t>
            </a:r>
            <a:r>
              <a:rPr lang="de-DE" dirty="0" smtClean="0"/>
              <a:t> Vorsorge</a:t>
            </a:r>
          </a:p>
          <a:p>
            <a:r>
              <a:rPr lang="de-DE" dirty="0" err="1" smtClean="0"/>
              <a:t>Mammographiescreening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Tschechien</a:t>
            </a:r>
            <a:br>
              <a:rPr lang="de-DE" dirty="0" smtClean="0"/>
            </a:br>
            <a:r>
              <a:rPr lang="de-DE" dirty="0" smtClean="0"/>
              <a:t>Kindervorsorge - 1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de-DE" dirty="0" smtClean="0"/>
          </a:p>
          <a:p>
            <a:r>
              <a:rPr lang="de-DE" dirty="0" smtClean="0"/>
              <a:t>1. VU bis 48 h nach Entlassung</a:t>
            </a:r>
          </a:p>
          <a:p>
            <a:pPr>
              <a:buNone/>
            </a:pPr>
            <a:r>
              <a:rPr lang="de-DE" dirty="0" smtClean="0"/>
              <a:t>	Anamnese, klinische Untersuchung, Hörvermögen, Einleitung </a:t>
            </a:r>
            <a:r>
              <a:rPr lang="de-DE" dirty="0" err="1" smtClean="0"/>
              <a:t>Vit.K</a:t>
            </a:r>
            <a:r>
              <a:rPr lang="de-DE" dirty="0" smtClean="0"/>
              <a:t>-Gabe</a:t>
            </a:r>
          </a:p>
          <a:p>
            <a:r>
              <a:rPr lang="de-DE" dirty="0" smtClean="0"/>
              <a:t>2. VU 2 Wochen </a:t>
            </a:r>
            <a:r>
              <a:rPr lang="de-DE" dirty="0" err="1" smtClean="0"/>
              <a:t>p.p</a:t>
            </a:r>
            <a:r>
              <a:rPr lang="de-DE" dirty="0" smtClean="0"/>
              <a:t>.</a:t>
            </a:r>
          </a:p>
          <a:p>
            <a:pPr>
              <a:buNone/>
            </a:pPr>
            <a:r>
              <a:rPr lang="de-DE" dirty="0" smtClean="0"/>
              <a:t>	Beurteilung des Ernährungszustandes, klinische Untersuchung, Einleitung orthopädischer Untersuchung der Hüftgelenke</a:t>
            </a:r>
          </a:p>
          <a:p>
            <a:r>
              <a:rPr lang="de-DE" dirty="0" smtClean="0"/>
              <a:t>3. VU 6 Wochen </a:t>
            </a:r>
            <a:r>
              <a:rPr lang="de-DE" dirty="0" err="1" smtClean="0"/>
              <a:t>p.p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        klinische Untersuchung, Untersuchung Sehvermögens</a:t>
            </a:r>
          </a:p>
          <a:p>
            <a:r>
              <a:rPr lang="de-DE" dirty="0" smtClean="0"/>
              <a:t>4. VU 3. Monat</a:t>
            </a:r>
          </a:p>
          <a:p>
            <a:pPr>
              <a:buNone/>
            </a:pPr>
            <a:r>
              <a:rPr lang="de-DE" dirty="0" smtClean="0"/>
              <a:t>        klinische Untersuchung, Aufstellung </a:t>
            </a:r>
            <a:r>
              <a:rPr lang="de-DE" dirty="0" err="1" smtClean="0"/>
              <a:t>Impfplan</a:t>
            </a:r>
            <a:endParaRPr lang="de-DE" dirty="0" smtClean="0"/>
          </a:p>
          <a:p>
            <a:r>
              <a:rPr lang="de-DE" dirty="0" smtClean="0"/>
              <a:t>5. VU 4.-5. Monat</a:t>
            </a:r>
          </a:p>
          <a:p>
            <a:pPr>
              <a:buNone/>
            </a:pPr>
            <a:r>
              <a:rPr lang="de-DE" dirty="0" smtClean="0"/>
              <a:t>        klinische Untersuchung insbesondere Hör- u. Sehvermögen</a:t>
            </a:r>
          </a:p>
          <a:p>
            <a:r>
              <a:rPr lang="de-DE" dirty="0" smtClean="0"/>
              <a:t>6. VU 6. Monat</a:t>
            </a:r>
          </a:p>
          <a:p>
            <a:pPr>
              <a:buNone/>
            </a:pPr>
            <a:r>
              <a:rPr lang="de-DE" dirty="0" smtClean="0"/>
              <a:t>        klinische Untersuchung, Beurteilung u. Unterstützung </a:t>
            </a:r>
            <a:r>
              <a:rPr lang="de-DE" dirty="0" err="1" smtClean="0"/>
              <a:t>Gebißentwicklung</a:t>
            </a:r>
            <a:endParaRPr lang="de-DE" dirty="0" smtClean="0"/>
          </a:p>
          <a:p>
            <a:r>
              <a:rPr lang="de-DE" dirty="0" smtClean="0"/>
              <a:t>7. VU 8. Monat</a:t>
            </a:r>
          </a:p>
          <a:p>
            <a:pPr>
              <a:buNone/>
            </a:pPr>
            <a:r>
              <a:rPr lang="de-DE" dirty="0" smtClean="0"/>
              <a:t>        klinische Untersuchung, Beurteilung Seh- u. Hörvermögen</a:t>
            </a:r>
          </a:p>
          <a:p>
            <a:r>
              <a:rPr lang="de-DE" dirty="0" smtClean="0"/>
              <a:t> 8. VU 10.-11. Monat</a:t>
            </a:r>
          </a:p>
          <a:p>
            <a:pPr>
              <a:buNone/>
            </a:pPr>
            <a:r>
              <a:rPr lang="de-DE" dirty="0" smtClean="0"/>
              <a:t>        klinische Untersuchung</a:t>
            </a:r>
          </a:p>
          <a:p>
            <a:pPr>
              <a:buNone/>
            </a:pPr>
            <a:r>
              <a:rPr lang="de-DE" dirty="0" smtClean="0"/>
              <a:t>	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Tschechien</a:t>
            </a:r>
            <a:br>
              <a:rPr lang="de-DE" dirty="0" smtClean="0"/>
            </a:br>
            <a:r>
              <a:rPr lang="de-DE" dirty="0" smtClean="0"/>
              <a:t>Kindervorsorge - 2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endParaRPr lang="de-DE" dirty="0" smtClean="0"/>
          </a:p>
          <a:p>
            <a:pPr>
              <a:buFontTx/>
              <a:buChar char="-"/>
            </a:pPr>
            <a:r>
              <a:rPr lang="de-DE" dirty="0" smtClean="0"/>
              <a:t>9. VU 12. Monat</a:t>
            </a:r>
          </a:p>
          <a:p>
            <a:pPr>
              <a:buNone/>
            </a:pPr>
            <a:r>
              <a:rPr lang="de-DE" dirty="0" smtClean="0"/>
              <a:t>    klinische Untersuchung, Beurteilung der Entwicklung, Seh- u. Hörvermögen, Beurteilung Sprachvermögen, Beurteilung </a:t>
            </a:r>
            <a:r>
              <a:rPr lang="de-DE" dirty="0" err="1" smtClean="0"/>
              <a:t>Gebissentwicklung</a:t>
            </a:r>
            <a:r>
              <a:rPr lang="de-DE" dirty="0" smtClean="0"/>
              <a:t>, Beratung Mundhygiene, Empfehlung individueller Fluoridgabe, Empfehlung zahnärztlicher Untersuchung</a:t>
            </a:r>
          </a:p>
          <a:p>
            <a:pPr>
              <a:buFontTx/>
              <a:buChar char="-"/>
            </a:pPr>
            <a:r>
              <a:rPr lang="de-DE" dirty="0" smtClean="0"/>
              <a:t>10.VU 18. Monat</a:t>
            </a:r>
          </a:p>
          <a:p>
            <a:pPr>
              <a:buNone/>
            </a:pPr>
            <a:r>
              <a:rPr lang="de-DE" dirty="0" smtClean="0"/>
              <a:t>	Klinische Untersuchung, </a:t>
            </a:r>
            <a:r>
              <a:rPr lang="de-DE" dirty="0" err="1" smtClean="0"/>
              <a:t>Gebissentwicklung</a:t>
            </a:r>
            <a:r>
              <a:rPr lang="de-DE" dirty="0" smtClean="0"/>
              <a:t>, Se- u. Hörvermögen, Beurteilung der psychosomatischen Entwicklung, der Grob- und Feinmotorik, Sprachvermögen und des Sozialverhaltens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Tschechien</a:t>
            </a:r>
            <a:br>
              <a:rPr lang="de-DE" dirty="0" smtClean="0"/>
            </a:br>
            <a:r>
              <a:rPr lang="de-DE" dirty="0" smtClean="0"/>
              <a:t>Kindervorsorge - 3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Char char="-"/>
            </a:pPr>
            <a:endParaRPr lang="de-DE" dirty="0" smtClean="0"/>
          </a:p>
          <a:p>
            <a:pPr>
              <a:buFontTx/>
              <a:buChar char="-"/>
            </a:pPr>
            <a:endParaRPr lang="de-DE" dirty="0" smtClean="0"/>
          </a:p>
          <a:p>
            <a:pPr>
              <a:buFontTx/>
              <a:buChar char="-"/>
            </a:pPr>
            <a:r>
              <a:rPr lang="de-DE" dirty="0" smtClean="0"/>
              <a:t>11. VU 3. </a:t>
            </a:r>
            <a:r>
              <a:rPr lang="de-DE" dirty="0" err="1" smtClean="0"/>
              <a:t>Lj</a:t>
            </a:r>
            <a:r>
              <a:rPr lang="de-DE" dirty="0" smtClean="0"/>
              <a:t>.</a:t>
            </a:r>
          </a:p>
          <a:p>
            <a:pPr>
              <a:buNone/>
            </a:pPr>
            <a:r>
              <a:rPr lang="de-DE" dirty="0" smtClean="0"/>
              <a:t>      Anamnese, Überprüfung Impfstatus, Beurteilung der psychosomatischen Entwicklung, der Grob- und Feinmotorik, des Sozialverhaltens, der hygienischen Angewohnheiten, Farbwahrnehmung, Sehkraft, Sprach- und Stimmentwicklung, Hörvermögen, Ernährungszustand, klinische Untersuchung einschl. Haut auf Zeichen Misshandlung bzw. Missbrauch, Urinuntersuchung, RR u. Puls, Untersuchung Gebiss, Untersuchung Genitalien, ausführliches Beratungsgespräch</a:t>
            </a:r>
          </a:p>
          <a:p>
            <a:pPr>
              <a:buFontTx/>
              <a:buChar char="-"/>
            </a:pPr>
            <a:r>
              <a:rPr lang="de-DE" dirty="0" smtClean="0"/>
              <a:t>12. VU 5. </a:t>
            </a:r>
            <a:r>
              <a:rPr lang="de-DE" dirty="0" err="1" smtClean="0"/>
              <a:t>Lj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      Beurteilung BMI, psychomotorische Entwicklung, Beurteilung der Schulreife, Beurteilung Sehvermögen und Farberkennung, Überprüfung der hygienischen Angewohnheiten, Cholesterin, </a:t>
            </a:r>
            <a:r>
              <a:rPr lang="de-DE" dirty="0" err="1" smtClean="0"/>
              <a:t>Protein,Triglyceride</a:t>
            </a:r>
            <a:r>
              <a:rPr lang="de-DE" dirty="0" smtClean="0"/>
              <a:t> bei Risikofamilien, Urinuntersuchung</a:t>
            </a:r>
          </a:p>
          <a:p>
            <a:pPr>
              <a:buNone/>
            </a:pPr>
            <a:r>
              <a:rPr lang="de-DE" dirty="0" smtClean="0"/>
              <a:t>   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Tschechien</a:t>
            </a:r>
            <a:br>
              <a:rPr lang="de-DE" dirty="0" smtClean="0"/>
            </a:br>
            <a:r>
              <a:rPr lang="de-DE" dirty="0" smtClean="0"/>
              <a:t>Kindervorsorge - 4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Char char="-"/>
            </a:pPr>
            <a:endParaRPr lang="de-DE" dirty="0" smtClean="0"/>
          </a:p>
          <a:p>
            <a:pPr>
              <a:buFontTx/>
              <a:buChar char="-"/>
            </a:pPr>
            <a:endParaRPr lang="de-DE" dirty="0" smtClean="0"/>
          </a:p>
          <a:p>
            <a:pPr>
              <a:buFontTx/>
              <a:buChar char="-"/>
            </a:pPr>
            <a:r>
              <a:rPr lang="de-DE" dirty="0" smtClean="0"/>
              <a:t>13.- 16. VU 7./9./11./13. </a:t>
            </a:r>
            <a:r>
              <a:rPr lang="de-DE" dirty="0" err="1" smtClean="0"/>
              <a:t>Lj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      Anamnese, Beurteilung Misshandlung/ Missbrauch, Suche nach Suchtkrankheiten, Suche nach Risikoverhalten, Kontrolle Impfstatus, klinische Untersuchung, Urin, RR, Puls, Beurteilung Sehvermögens, Sprache, Stimme, Gehör, </a:t>
            </a:r>
            <a:r>
              <a:rPr lang="de-DE" dirty="0" err="1" smtClean="0"/>
              <a:t>Gebissuntersuchung</a:t>
            </a:r>
            <a:r>
              <a:rPr lang="de-DE" dirty="0" smtClean="0"/>
              <a:t>, im 13. </a:t>
            </a:r>
            <a:r>
              <a:rPr lang="de-DE" dirty="0" err="1" smtClean="0"/>
              <a:t>Lj</a:t>
            </a:r>
            <a:r>
              <a:rPr lang="de-DE" dirty="0" smtClean="0"/>
              <a:t>. Beurteilung psychosoziale Entwicklung, motorische Fertigkeiten, gesundheitliche Risiken, Sexualleben- und Beratung Verhütung, Stellungnahme zur angestrebten Berufsausbildung</a:t>
            </a:r>
          </a:p>
          <a:p>
            <a:pPr>
              <a:buFontTx/>
              <a:buChar char="-"/>
            </a:pPr>
            <a:r>
              <a:rPr lang="de-DE" dirty="0" smtClean="0"/>
              <a:t>17. VU 15. </a:t>
            </a:r>
            <a:r>
              <a:rPr lang="de-DE" dirty="0" err="1" smtClean="0"/>
              <a:t>Lj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      klinische Untersuchung, Impfstatus, BMI, Beurteilung sekundärer Geschlechtsmerkmale, Urinuntersuchung, RR, Puls, Sehvermögen, Gehör, Sprache, Stimme, </a:t>
            </a:r>
            <a:r>
              <a:rPr lang="de-DE" dirty="0" err="1" smtClean="0"/>
              <a:t>Gebißuntersuchung</a:t>
            </a:r>
            <a:r>
              <a:rPr lang="de-DE" dirty="0" smtClean="0"/>
              <a:t>, Beratung zu gesundheitlichen Risiken, Sexualleben, Mädchen Empfehlung gyn. Vorsorge u. HPV- Impfung, Beurteilung Risiken, Stellungnahme zur angestrebten Berufsausbildung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Kostenträger der Prävention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DE" dirty="0" smtClean="0"/>
              <a:t>Belgien</a:t>
            </a:r>
          </a:p>
          <a:p>
            <a:r>
              <a:rPr lang="de-DE" dirty="0" smtClean="0"/>
              <a:t>Deutschland</a:t>
            </a:r>
          </a:p>
          <a:p>
            <a:r>
              <a:rPr lang="de-DE" dirty="0" smtClean="0"/>
              <a:t>England</a:t>
            </a:r>
          </a:p>
          <a:p>
            <a:r>
              <a:rPr lang="de-DE" dirty="0" smtClean="0"/>
              <a:t>Frankreich</a:t>
            </a:r>
          </a:p>
          <a:p>
            <a:r>
              <a:rPr lang="de-DE" dirty="0" smtClean="0"/>
              <a:t>Irland</a:t>
            </a:r>
          </a:p>
          <a:p>
            <a:r>
              <a:rPr lang="de-DE" dirty="0" smtClean="0"/>
              <a:t>Luxemburg</a:t>
            </a:r>
          </a:p>
          <a:p>
            <a:r>
              <a:rPr lang="de-DE" dirty="0" smtClean="0"/>
              <a:t>Norwegen</a:t>
            </a:r>
          </a:p>
          <a:p>
            <a:r>
              <a:rPr lang="de-DE" dirty="0" smtClean="0"/>
              <a:t>Österreich</a:t>
            </a:r>
          </a:p>
          <a:p>
            <a:r>
              <a:rPr lang="de-DE" dirty="0" smtClean="0"/>
              <a:t>Portugal</a:t>
            </a:r>
          </a:p>
          <a:p>
            <a:r>
              <a:rPr lang="de-DE" dirty="0" smtClean="0"/>
              <a:t>Rumänien</a:t>
            </a:r>
          </a:p>
          <a:p>
            <a:r>
              <a:rPr lang="de-DE" dirty="0" smtClean="0"/>
              <a:t>Schweden</a:t>
            </a:r>
          </a:p>
          <a:p>
            <a:r>
              <a:rPr lang="de-DE" dirty="0" smtClean="0"/>
              <a:t>Schweiz</a:t>
            </a:r>
          </a:p>
          <a:p>
            <a:r>
              <a:rPr lang="de-DE" dirty="0" smtClean="0"/>
              <a:t>Slowakei</a:t>
            </a:r>
          </a:p>
          <a:p>
            <a:r>
              <a:rPr lang="de-DE" dirty="0" smtClean="0"/>
              <a:t>Spanien</a:t>
            </a:r>
          </a:p>
          <a:p>
            <a:r>
              <a:rPr lang="de-DE" dirty="0" smtClean="0"/>
              <a:t>Tschechei                                                                                                                                                  </a:t>
            </a:r>
          </a:p>
          <a:p>
            <a:r>
              <a:rPr lang="de-DE" dirty="0" smtClean="0"/>
              <a:t>Ungarn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62500" lnSpcReduction="20000"/>
          </a:bodyPr>
          <a:lstStyle/>
          <a:p>
            <a:endParaRPr lang="de-DE" dirty="0" smtClean="0"/>
          </a:p>
          <a:p>
            <a:r>
              <a:rPr lang="de-DE" dirty="0" smtClean="0"/>
              <a:t>Krankenversicherung, landesweit, kostenfrei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Krankenversicherung, landesweit</a:t>
            </a:r>
          </a:p>
          <a:p>
            <a:endParaRPr lang="de-DE" dirty="0"/>
          </a:p>
          <a:p>
            <a:r>
              <a:rPr lang="de-DE" dirty="0" smtClean="0"/>
              <a:t>Krankenversicherung, regional</a:t>
            </a:r>
          </a:p>
          <a:p>
            <a:endParaRPr lang="de-DE" dirty="0"/>
          </a:p>
          <a:p>
            <a:r>
              <a:rPr lang="de-DE" dirty="0" smtClean="0"/>
              <a:t>Staatlich, landesweit, kostenfrei</a:t>
            </a:r>
          </a:p>
          <a:p>
            <a:r>
              <a:rPr lang="de-DE" dirty="0" smtClean="0"/>
              <a:t>Kostenfrei=staatlich, regional mit Zuzahlung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Krankenversicherung, landesweit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Tschechien</a:t>
            </a:r>
            <a:br>
              <a:rPr lang="de-DE" dirty="0" smtClean="0"/>
            </a:br>
            <a:r>
              <a:rPr lang="de-DE" dirty="0" smtClean="0"/>
              <a:t>Kindervorsorge - 5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endParaRPr lang="de-DE" dirty="0" smtClean="0"/>
          </a:p>
          <a:p>
            <a:pPr>
              <a:buFontTx/>
              <a:buChar char="-"/>
            </a:pPr>
            <a:endParaRPr lang="de-DE" dirty="0" smtClean="0"/>
          </a:p>
          <a:p>
            <a:pPr>
              <a:buFontTx/>
              <a:buChar char="-"/>
            </a:pPr>
            <a:r>
              <a:rPr lang="de-DE" dirty="0" smtClean="0"/>
              <a:t>18. VU 17. </a:t>
            </a:r>
            <a:r>
              <a:rPr lang="de-DE" dirty="0" err="1" smtClean="0"/>
              <a:t>Lj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    Impfstatus, BMI, klinische Untersuchung, </a:t>
            </a:r>
            <a:r>
              <a:rPr lang="de-DE" dirty="0" err="1" smtClean="0"/>
              <a:t>Urin,RR</a:t>
            </a:r>
            <a:r>
              <a:rPr lang="de-DE" dirty="0" smtClean="0"/>
              <a:t>, </a:t>
            </a:r>
            <a:r>
              <a:rPr lang="de-DE" dirty="0" err="1" smtClean="0"/>
              <a:t>Puls,Sehkraft,Sprache</a:t>
            </a:r>
            <a:r>
              <a:rPr lang="de-DE" dirty="0" smtClean="0"/>
              <a:t>, Stimme, Gehör, </a:t>
            </a:r>
            <a:r>
              <a:rPr lang="de-DE" dirty="0" err="1" smtClean="0"/>
              <a:t>Gebiß</a:t>
            </a:r>
            <a:r>
              <a:rPr lang="de-DE" dirty="0" smtClean="0"/>
              <a:t>, Empfehlung zur gynäkologischen Vorsorge, Beratung Verhütung, Beratung zu Risiken und Berufsausbildung</a:t>
            </a:r>
          </a:p>
          <a:p>
            <a:pPr>
              <a:buFontTx/>
              <a:buChar char="-"/>
            </a:pPr>
            <a:r>
              <a:rPr lang="de-DE" dirty="0" smtClean="0"/>
              <a:t>19. VU vor 19. </a:t>
            </a:r>
            <a:r>
              <a:rPr lang="de-DE" dirty="0" err="1" smtClean="0"/>
              <a:t>Lj</a:t>
            </a:r>
            <a:endParaRPr lang="de-DE" dirty="0" smtClean="0"/>
          </a:p>
          <a:p>
            <a:pPr>
              <a:buFontTx/>
              <a:buChar char="-"/>
            </a:pPr>
            <a:r>
              <a:rPr lang="de-DE" dirty="0" smtClean="0"/>
              <a:t>Abschließende Bewertung des Gesundheitszustandes, Risikobeurteilung, Stellungnahme zur Berufsausbildung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Tschechien</a:t>
            </a:r>
            <a:br>
              <a:rPr lang="de-DE" dirty="0" smtClean="0"/>
            </a:br>
            <a:r>
              <a:rPr lang="de-DE" dirty="0" smtClean="0"/>
              <a:t>Erwachsenenvorsorge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alle 2 Jahre</a:t>
            </a:r>
          </a:p>
          <a:p>
            <a:r>
              <a:rPr lang="de-DE" dirty="0" smtClean="0"/>
              <a:t>Anamnese</a:t>
            </a:r>
          </a:p>
          <a:p>
            <a:r>
              <a:rPr lang="de-DE" dirty="0" smtClean="0"/>
              <a:t>Impfstatus</a:t>
            </a:r>
          </a:p>
          <a:p>
            <a:r>
              <a:rPr lang="de-DE" dirty="0" smtClean="0"/>
              <a:t>RR, BMI,</a:t>
            </a:r>
          </a:p>
          <a:p>
            <a:r>
              <a:rPr lang="de-DE" dirty="0" smtClean="0"/>
              <a:t>Untersuchung Seh- u. Hörvermögen, Haut, rektale Untersuchung, klinische Untersuchung</a:t>
            </a:r>
          </a:p>
          <a:p>
            <a:r>
              <a:rPr lang="de-DE" dirty="0" smtClean="0"/>
              <a:t>Risikopatienten: klinische Hodenuntersuchung beim Mann</a:t>
            </a:r>
          </a:p>
          <a:p>
            <a:r>
              <a:rPr lang="de-DE" dirty="0" smtClean="0"/>
              <a:t>bei Frauen ab 25. </a:t>
            </a:r>
            <a:r>
              <a:rPr lang="de-DE" dirty="0" err="1" smtClean="0"/>
              <a:t>Lj</a:t>
            </a:r>
            <a:r>
              <a:rPr lang="de-DE" dirty="0" smtClean="0"/>
              <a:t>. Palpation der Mamma</a:t>
            </a:r>
          </a:p>
          <a:p>
            <a:r>
              <a:rPr lang="de-DE" dirty="0" smtClean="0"/>
              <a:t>Ab 40. </a:t>
            </a:r>
            <a:r>
              <a:rPr lang="de-DE" dirty="0" err="1" smtClean="0"/>
              <a:t>Lj</a:t>
            </a:r>
            <a:r>
              <a:rPr lang="de-DE" dirty="0" smtClean="0"/>
              <a:t>. EKG alle 4 Jahre</a:t>
            </a:r>
          </a:p>
          <a:p>
            <a:r>
              <a:rPr lang="de-DE" dirty="0" smtClean="0"/>
              <a:t>Labor: Urinanalyse,</a:t>
            </a:r>
          </a:p>
          <a:p>
            <a:r>
              <a:rPr lang="de-DE" dirty="0" smtClean="0"/>
              <a:t>18., 30., 40., 50., 60. </a:t>
            </a:r>
            <a:r>
              <a:rPr lang="de-DE" dirty="0" err="1" smtClean="0"/>
              <a:t>Lj</a:t>
            </a:r>
            <a:r>
              <a:rPr lang="de-DE" dirty="0" smtClean="0"/>
              <a:t>. Ges. Cholesterin, HDL- LDL- </a:t>
            </a:r>
            <a:r>
              <a:rPr lang="de-DE" dirty="0" err="1" smtClean="0"/>
              <a:t>Chol</a:t>
            </a:r>
            <a:r>
              <a:rPr lang="de-DE" dirty="0" smtClean="0"/>
              <a:t>.</a:t>
            </a:r>
          </a:p>
          <a:p>
            <a:pPr>
              <a:buNone/>
            </a:pPr>
            <a:r>
              <a:rPr lang="de-DE" dirty="0" smtClean="0"/>
              <a:t>      Protein i.S., </a:t>
            </a:r>
            <a:r>
              <a:rPr lang="de-DE" dirty="0" err="1" smtClean="0"/>
              <a:t>Triglycerid</a:t>
            </a:r>
            <a:r>
              <a:rPr lang="de-DE" dirty="0" smtClean="0"/>
              <a:t>, im18. </a:t>
            </a:r>
            <a:r>
              <a:rPr lang="de-DE" dirty="0" err="1" smtClean="0"/>
              <a:t>Lj</a:t>
            </a:r>
            <a:r>
              <a:rPr lang="de-DE" dirty="0" smtClean="0"/>
              <a:t>, ab 40. </a:t>
            </a:r>
            <a:r>
              <a:rPr lang="de-DE" dirty="0" err="1" smtClean="0"/>
              <a:t>Lj</a:t>
            </a:r>
            <a:r>
              <a:rPr lang="de-DE" dirty="0" smtClean="0"/>
              <a:t>. alle 2 Jahre BZ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Häufigkeit/Inhalt der Vorsorge</a:t>
            </a:r>
            <a:br>
              <a:rPr lang="de-DE" dirty="0" smtClean="0"/>
            </a:br>
            <a:r>
              <a:rPr lang="de-DE" dirty="0" smtClean="0"/>
              <a:t>Tschechien</a:t>
            </a:r>
            <a:br>
              <a:rPr lang="de-DE" dirty="0" smtClean="0"/>
            </a:br>
            <a:r>
              <a:rPr lang="de-DE" dirty="0" smtClean="0"/>
              <a:t>Darmkrebsvorsorge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50. – 54. </a:t>
            </a:r>
            <a:r>
              <a:rPr lang="de-DE" dirty="0" err="1" smtClean="0"/>
              <a:t>Lj</a:t>
            </a:r>
            <a:r>
              <a:rPr lang="de-DE" dirty="0" smtClean="0"/>
              <a:t>. jährlich </a:t>
            </a:r>
            <a:r>
              <a:rPr lang="de-DE" dirty="0" err="1" smtClean="0"/>
              <a:t>Haemoccult</a:t>
            </a:r>
            <a:r>
              <a:rPr lang="de-DE" dirty="0" smtClean="0"/>
              <a:t>-Test, danach alle 2 Jahre</a:t>
            </a:r>
          </a:p>
          <a:p>
            <a:r>
              <a:rPr lang="de-DE" dirty="0" smtClean="0"/>
              <a:t>ab 55. </a:t>
            </a:r>
            <a:r>
              <a:rPr lang="de-DE" dirty="0" err="1" smtClean="0"/>
              <a:t>Lj</a:t>
            </a:r>
            <a:r>
              <a:rPr lang="de-DE" dirty="0" smtClean="0"/>
              <a:t>. Koloskopie, Kontrolle alle 10 Jahre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Vorsorge</a:t>
            </a:r>
            <a:br>
              <a:rPr lang="de-DE" dirty="0" smtClean="0"/>
            </a:br>
            <a:r>
              <a:rPr lang="de-DE" dirty="0" smtClean="0"/>
              <a:t>Tschechien</a:t>
            </a:r>
            <a:br>
              <a:rPr lang="de-DE" dirty="0" smtClean="0"/>
            </a:br>
            <a:r>
              <a:rPr lang="de-DE" dirty="0" smtClean="0"/>
              <a:t>Brustkrebsvorsorge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Erstmalige Palpation 15. </a:t>
            </a:r>
            <a:r>
              <a:rPr lang="de-DE" dirty="0" err="1" smtClean="0"/>
              <a:t>Lj</a:t>
            </a:r>
            <a:r>
              <a:rPr lang="de-DE" dirty="0" smtClean="0"/>
              <a:t>.</a:t>
            </a:r>
          </a:p>
          <a:p>
            <a:r>
              <a:rPr lang="de-DE" dirty="0" smtClean="0"/>
              <a:t>Risikopatienten ab 25. </a:t>
            </a:r>
            <a:r>
              <a:rPr lang="de-DE" dirty="0" err="1" smtClean="0"/>
              <a:t>Lj</a:t>
            </a:r>
            <a:r>
              <a:rPr lang="de-DE" dirty="0" smtClean="0"/>
              <a:t>. Jährlich Palpation</a:t>
            </a:r>
          </a:p>
          <a:p>
            <a:r>
              <a:rPr lang="de-DE" dirty="0" smtClean="0"/>
              <a:t>Ab 45. </a:t>
            </a:r>
            <a:r>
              <a:rPr lang="de-DE" dirty="0" err="1" smtClean="0"/>
              <a:t>Lj</a:t>
            </a:r>
            <a:r>
              <a:rPr lang="de-DE" dirty="0" smtClean="0"/>
              <a:t>. Mammographie alle 2 Jahre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Tschechien</a:t>
            </a:r>
            <a:br>
              <a:rPr lang="de-DE" dirty="0" smtClean="0"/>
            </a:br>
            <a:r>
              <a:rPr lang="de-DE" dirty="0" smtClean="0"/>
              <a:t>gynäkologische 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15. </a:t>
            </a:r>
            <a:r>
              <a:rPr lang="de-DE" dirty="0" err="1" smtClean="0"/>
              <a:t>Lj</a:t>
            </a:r>
            <a:r>
              <a:rPr lang="de-DE" dirty="0" smtClean="0"/>
              <a:t>. Jährlich</a:t>
            </a:r>
          </a:p>
          <a:p>
            <a:r>
              <a:rPr lang="de-DE" dirty="0" smtClean="0"/>
              <a:t>Anamnese Hautkrebsvorsorge</a:t>
            </a:r>
          </a:p>
          <a:p>
            <a:r>
              <a:rPr lang="de-DE" dirty="0" smtClean="0"/>
              <a:t>Gynäkologische Untersuchung, Palpation einschl. Zytologie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Tschechien</a:t>
            </a:r>
            <a:br>
              <a:rPr lang="de-DE" dirty="0" smtClean="0"/>
            </a:br>
            <a:r>
              <a:rPr lang="de-DE" dirty="0" smtClean="0"/>
              <a:t>stomatologische Vorsorge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e-DE" dirty="0" smtClean="0"/>
              <a:t>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-   1. VU im 1. </a:t>
            </a:r>
            <a:r>
              <a:rPr lang="de-DE" dirty="0" err="1" smtClean="0"/>
              <a:t>Lj</a:t>
            </a:r>
            <a:r>
              <a:rPr lang="de-DE" dirty="0" smtClean="0"/>
              <a:t>, ab 1. </a:t>
            </a:r>
            <a:r>
              <a:rPr lang="de-DE" dirty="0" err="1" smtClean="0"/>
              <a:t>Lj</a:t>
            </a:r>
            <a:r>
              <a:rPr lang="de-DE" dirty="0" smtClean="0"/>
              <a:t> 2 mal / Jahr</a:t>
            </a:r>
          </a:p>
          <a:p>
            <a:pPr>
              <a:buNone/>
            </a:pPr>
            <a:r>
              <a:rPr lang="de-DE" dirty="0" smtClean="0"/>
              <a:t>     Inhalt: Anamnese, Überwachung der Entwicklung des </a:t>
            </a:r>
            <a:r>
              <a:rPr lang="de-DE" dirty="0" err="1" smtClean="0"/>
              <a:t>orofacialen</a:t>
            </a:r>
            <a:r>
              <a:rPr lang="de-DE" dirty="0" smtClean="0"/>
              <a:t> Systems, klinische Untersuchung, Beachtung von Anomalien, onkologische Vorsorge, Beratung zur Mundhygiene, Fluoridprophylaxe, </a:t>
            </a:r>
            <a:r>
              <a:rPr lang="de-DE" dirty="0" err="1" smtClean="0"/>
              <a:t>Kariesprophylaxe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-  2 Vorsorgeuntersuchungen in der Schwangerschaft : klinische Untersuchung, Zahnsanierung, Beratung Mundhygiene, </a:t>
            </a:r>
            <a:r>
              <a:rPr lang="de-DE" dirty="0" err="1" smtClean="0"/>
              <a:t>Kariesübertragung</a:t>
            </a:r>
            <a:r>
              <a:rPr lang="de-DE" dirty="0" smtClean="0"/>
              <a:t>, Fluoridprophylaxe, Ernährungsgewohnheiten, Beratung zur Vorstellung des Kindes im 1. </a:t>
            </a:r>
            <a:r>
              <a:rPr lang="de-DE" dirty="0" err="1" smtClean="0"/>
              <a:t>Lj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Art der </a:t>
            </a:r>
            <a:r>
              <a:rPr lang="de-DE" dirty="0" err="1" smtClean="0"/>
              <a:t>Praeventionsmaßnahme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Österreich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55000" lnSpcReduction="20000"/>
          </a:bodyPr>
          <a:lstStyle/>
          <a:p>
            <a:endParaRPr lang="de-DE" dirty="0" smtClean="0"/>
          </a:p>
          <a:p>
            <a:r>
              <a:rPr lang="de-DE" sz="3600" dirty="0" smtClean="0"/>
              <a:t>Erwachsenenvorsorge</a:t>
            </a:r>
          </a:p>
          <a:p>
            <a:r>
              <a:rPr lang="de-DE" sz="3600" dirty="0" smtClean="0"/>
              <a:t>Gynäkologische Vorsorge</a:t>
            </a:r>
          </a:p>
          <a:p>
            <a:r>
              <a:rPr lang="de-DE" sz="3600" dirty="0" err="1" smtClean="0"/>
              <a:t>Mammakarzinom</a:t>
            </a:r>
            <a:r>
              <a:rPr lang="de-DE" sz="3600" dirty="0" smtClean="0"/>
              <a:t> Vorsorge</a:t>
            </a:r>
          </a:p>
          <a:p>
            <a:r>
              <a:rPr lang="de-DE" sz="3600" dirty="0" smtClean="0"/>
              <a:t>Mutterschaftsvorsorge</a:t>
            </a:r>
          </a:p>
          <a:p>
            <a:r>
              <a:rPr lang="de-DE" sz="3600" dirty="0" smtClean="0"/>
              <a:t>Darmkrebsvorsorge</a:t>
            </a:r>
          </a:p>
          <a:p>
            <a:r>
              <a:rPr lang="de-DE" sz="3600" dirty="0" smtClean="0"/>
              <a:t>Hautkrebsvorsorge</a:t>
            </a:r>
          </a:p>
          <a:p>
            <a:r>
              <a:rPr lang="de-DE" sz="3600" dirty="0" smtClean="0"/>
              <a:t>Vorsorge </a:t>
            </a:r>
            <a:r>
              <a:rPr lang="de-DE" sz="3600" dirty="0" err="1" smtClean="0"/>
              <a:t>kolorektales</a:t>
            </a:r>
            <a:r>
              <a:rPr lang="de-DE" sz="3600" dirty="0" smtClean="0"/>
              <a:t> Karzinom</a:t>
            </a:r>
          </a:p>
          <a:p>
            <a:r>
              <a:rPr lang="de-DE" sz="3600" dirty="0" smtClean="0"/>
              <a:t>Glaukom Vorsorge</a:t>
            </a:r>
          </a:p>
          <a:p>
            <a:r>
              <a:rPr lang="de-DE" sz="3600" dirty="0" smtClean="0"/>
              <a:t>Urologische Vorsorge</a:t>
            </a:r>
          </a:p>
          <a:p>
            <a:r>
              <a:rPr lang="de-DE" sz="3600" dirty="0" smtClean="0"/>
              <a:t>Zahnärztliche Vorsorge auf Parodontose</a:t>
            </a:r>
          </a:p>
          <a:p>
            <a:r>
              <a:rPr lang="de-DE" sz="3600" dirty="0" smtClean="0"/>
              <a:t>Prävention von Erkrankungen des höheren Alters (Hörminderung/ Hörverlust/ altersbedingte Sehschwäche)</a:t>
            </a:r>
          </a:p>
          <a:p>
            <a:r>
              <a:rPr lang="de-DE" sz="3600" dirty="0" smtClean="0"/>
              <a:t>Prävention von Suchterkrankungen (u.a. Rauchen), Medikamentenmissbrauch</a:t>
            </a:r>
          </a:p>
          <a:p>
            <a:r>
              <a:rPr lang="de-DE" sz="3600" dirty="0" smtClean="0"/>
              <a:t>Impfungen</a:t>
            </a:r>
          </a:p>
          <a:p>
            <a:pPr>
              <a:buNone/>
            </a:pPr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dirty="0" smtClean="0"/>
              <a:t>Erwachsenenvorsorge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18.-39. </a:t>
            </a:r>
            <a:r>
              <a:rPr lang="de-DE" dirty="0" err="1" smtClean="0"/>
              <a:t>Lj</a:t>
            </a:r>
            <a:r>
              <a:rPr lang="de-DE" dirty="0" smtClean="0"/>
              <a:t> alle 3, danach alle 2 Jahre, auf Wunsch jährlich</a:t>
            </a:r>
          </a:p>
          <a:p>
            <a:r>
              <a:rPr lang="de-DE" dirty="0" smtClean="0"/>
              <a:t>Anamnese</a:t>
            </a:r>
          </a:p>
          <a:p>
            <a:r>
              <a:rPr lang="de-DE" dirty="0" smtClean="0"/>
              <a:t>RR</a:t>
            </a:r>
          </a:p>
          <a:p>
            <a:r>
              <a:rPr lang="de-DE" dirty="0" smtClean="0"/>
              <a:t>Labor: Gesamtcholesterin, HDL-</a:t>
            </a:r>
            <a:r>
              <a:rPr lang="de-DE" dirty="0" err="1" smtClean="0"/>
              <a:t>Chol</a:t>
            </a:r>
            <a:r>
              <a:rPr lang="de-DE" dirty="0" smtClean="0"/>
              <a:t>., BZ, </a:t>
            </a:r>
            <a:r>
              <a:rPr lang="de-DE" dirty="0" err="1" smtClean="0"/>
              <a:t>Triglyceride</a:t>
            </a:r>
            <a:r>
              <a:rPr lang="de-DE" dirty="0" smtClean="0"/>
              <a:t>, Gamma-GT, Urinstick, BB bei Frauen</a:t>
            </a:r>
          </a:p>
          <a:p>
            <a:r>
              <a:rPr lang="de-DE" dirty="0" smtClean="0"/>
              <a:t>BMI und Taillenumfang</a:t>
            </a:r>
          </a:p>
          <a:p>
            <a:r>
              <a:rPr lang="de-DE" dirty="0" smtClean="0"/>
              <a:t>Klinische Untersuchung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dirty="0" smtClean="0"/>
              <a:t>gynäkologische Vorsorge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Ab 18. LJ alle Frauen </a:t>
            </a:r>
          </a:p>
          <a:p>
            <a:r>
              <a:rPr lang="de-DE" dirty="0" smtClean="0"/>
              <a:t>Anamnese</a:t>
            </a:r>
          </a:p>
          <a:p>
            <a:r>
              <a:rPr lang="de-DE" dirty="0" smtClean="0"/>
              <a:t>alle 3 Jahre, ab 40. </a:t>
            </a:r>
            <a:r>
              <a:rPr lang="de-DE" dirty="0" err="1" smtClean="0"/>
              <a:t>Lj</a:t>
            </a:r>
            <a:r>
              <a:rPr lang="de-DE" dirty="0" smtClean="0"/>
              <a:t> alle 2 Jahre</a:t>
            </a:r>
          </a:p>
          <a:p>
            <a:r>
              <a:rPr lang="de-DE" dirty="0" smtClean="0"/>
              <a:t>PAP- Abstrich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dirty="0" err="1" smtClean="0"/>
              <a:t>Mammacarzinom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40. </a:t>
            </a:r>
            <a:r>
              <a:rPr lang="de-DE" dirty="0" err="1" smtClean="0"/>
              <a:t>Lj</a:t>
            </a:r>
            <a:r>
              <a:rPr lang="de-DE" dirty="0" smtClean="0"/>
              <a:t>. Alle 2 Jahre</a:t>
            </a:r>
          </a:p>
          <a:p>
            <a:r>
              <a:rPr lang="de-DE" dirty="0" smtClean="0"/>
              <a:t>Mammographie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Präventionsmaßnahmen 1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Mutterschaftsvorsorge</a:t>
            </a:r>
          </a:p>
          <a:p>
            <a:r>
              <a:rPr lang="de-DE" dirty="0" smtClean="0"/>
              <a:t>Kindervorsorge</a:t>
            </a:r>
          </a:p>
          <a:p>
            <a:r>
              <a:rPr lang="de-DE" dirty="0" smtClean="0"/>
              <a:t>Impfungen</a:t>
            </a:r>
          </a:p>
          <a:p>
            <a:r>
              <a:rPr lang="de-DE" dirty="0" smtClean="0"/>
              <a:t>Erwachsenenvorsorge</a:t>
            </a:r>
          </a:p>
          <a:p>
            <a:r>
              <a:rPr lang="de-DE" dirty="0" smtClean="0"/>
              <a:t>Gynäkologische Vorsorge</a:t>
            </a:r>
          </a:p>
          <a:p>
            <a:r>
              <a:rPr lang="de-DE" dirty="0" smtClean="0"/>
              <a:t>Urologische Vorsorge</a:t>
            </a:r>
          </a:p>
          <a:p>
            <a:r>
              <a:rPr lang="de-DE" dirty="0" smtClean="0"/>
              <a:t>Kolonkarzinomvorsorge</a:t>
            </a:r>
          </a:p>
          <a:p>
            <a:r>
              <a:rPr lang="de-DE" dirty="0" err="1" smtClean="0"/>
              <a:t>Mammakarzinomvorsorge</a:t>
            </a:r>
            <a:endParaRPr lang="de-DE" dirty="0" smtClean="0"/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dirty="0" err="1" smtClean="0"/>
              <a:t>Kolorektales</a:t>
            </a:r>
            <a:r>
              <a:rPr lang="de-DE" dirty="0" smtClean="0"/>
              <a:t> Karzinom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50. </a:t>
            </a:r>
            <a:r>
              <a:rPr lang="de-DE" dirty="0" err="1" smtClean="0"/>
              <a:t>Lj</a:t>
            </a:r>
            <a:r>
              <a:rPr lang="de-DE" dirty="0" smtClean="0"/>
              <a:t>.</a:t>
            </a:r>
          </a:p>
          <a:p>
            <a:r>
              <a:rPr lang="de-DE" dirty="0" smtClean="0"/>
              <a:t>Anamnese</a:t>
            </a:r>
          </a:p>
          <a:p>
            <a:r>
              <a:rPr lang="de-DE" dirty="0" err="1" smtClean="0"/>
              <a:t>Haemoccult</a:t>
            </a:r>
            <a:r>
              <a:rPr lang="de-DE" dirty="0" smtClean="0"/>
              <a:t> jährlich</a:t>
            </a:r>
          </a:p>
          <a:p>
            <a:r>
              <a:rPr lang="de-DE" dirty="0" smtClean="0"/>
              <a:t>oder alle 10 Jahre Koloskopie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dirty="0" err="1" smtClean="0"/>
              <a:t>Melanomscreening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18. </a:t>
            </a:r>
            <a:r>
              <a:rPr lang="de-DE" dirty="0" err="1" smtClean="0"/>
              <a:t>Lj</a:t>
            </a:r>
            <a:r>
              <a:rPr lang="de-DE" dirty="0" smtClean="0"/>
              <a:t>. alle 3 Jahre, ab 40. </a:t>
            </a:r>
            <a:r>
              <a:rPr lang="de-DE" dirty="0" err="1" smtClean="0"/>
              <a:t>Lj</a:t>
            </a:r>
            <a:r>
              <a:rPr lang="de-DE" dirty="0" smtClean="0"/>
              <a:t>. alle 2 Jahre</a:t>
            </a:r>
          </a:p>
          <a:p>
            <a:r>
              <a:rPr lang="de-DE" dirty="0" smtClean="0"/>
              <a:t>Anamnese</a:t>
            </a:r>
          </a:p>
          <a:p>
            <a:r>
              <a:rPr lang="de-DE" dirty="0" smtClean="0"/>
              <a:t>Inspektion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dirty="0" smtClean="0"/>
              <a:t>Prostatakarzinom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50. </a:t>
            </a:r>
            <a:r>
              <a:rPr lang="de-DE" dirty="0" err="1" smtClean="0"/>
              <a:t>Lj</a:t>
            </a:r>
            <a:r>
              <a:rPr lang="de-DE" dirty="0" smtClean="0"/>
              <a:t>.</a:t>
            </a:r>
          </a:p>
          <a:p>
            <a:r>
              <a:rPr lang="de-DE" dirty="0" smtClean="0"/>
              <a:t>Ausschließlich auf ausdrücklichen Wunsch des Patienten PSA- Bestimmung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 Österreich</a:t>
            </a:r>
            <a:br>
              <a:rPr lang="de-DE" dirty="0" smtClean="0"/>
            </a:br>
            <a:r>
              <a:rPr lang="de-DE" dirty="0" smtClean="0"/>
              <a:t>Glaukom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18. </a:t>
            </a:r>
            <a:r>
              <a:rPr lang="de-DE" dirty="0" err="1" smtClean="0"/>
              <a:t>Lj</a:t>
            </a:r>
            <a:r>
              <a:rPr lang="de-DE" dirty="0" smtClean="0"/>
              <a:t> all2 3 Jahre, ab 40. </a:t>
            </a:r>
            <a:r>
              <a:rPr lang="de-DE" dirty="0" err="1" smtClean="0"/>
              <a:t>Lj</a:t>
            </a:r>
            <a:r>
              <a:rPr lang="de-DE" dirty="0" smtClean="0"/>
              <a:t>. Alle 2 Jahre</a:t>
            </a:r>
          </a:p>
          <a:p>
            <a:r>
              <a:rPr lang="de-DE" dirty="0" smtClean="0"/>
              <a:t>Augenärztliche </a:t>
            </a:r>
            <a:r>
              <a:rPr lang="de-DE" dirty="0" err="1" smtClean="0"/>
              <a:t>Glaukomkontrolle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dirty="0" smtClean="0"/>
              <a:t>Screening nach Parodontose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18. </a:t>
            </a:r>
            <a:r>
              <a:rPr lang="de-DE" dirty="0" err="1" smtClean="0"/>
              <a:t>Lj</a:t>
            </a:r>
            <a:r>
              <a:rPr lang="de-DE" dirty="0" smtClean="0"/>
              <a:t>. Alle 3 Jahre, ab 40. </a:t>
            </a:r>
            <a:r>
              <a:rPr lang="de-DE" dirty="0" err="1" smtClean="0"/>
              <a:t>Lj</a:t>
            </a:r>
            <a:r>
              <a:rPr lang="de-DE" dirty="0" smtClean="0"/>
              <a:t>. Alle 2 Jahre</a:t>
            </a:r>
          </a:p>
          <a:p>
            <a:r>
              <a:rPr lang="de-DE" dirty="0" smtClean="0"/>
              <a:t>Anamnese</a:t>
            </a:r>
          </a:p>
          <a:p>
            <a:r>
              <a:rPr lang="de-DE" dirty="0" smtClean="0"/>
              <a:t>Klinische Untersuchung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dirty="0" err="1" smtClean="0"/>
              <a:t>HörminderungI</a:t>
            </a:r>
            <a:r>
              <a:rPr lang="de-DE" dirty="0" smtClean="0"/>
              <a:t> Hörverlust/ Sehschwäche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65. </a:t>
            </a:r>
            <a:r>
              <a:rPr lang="de-DE" dirty="0" err="1" smtClean="0"/>
              <a:t>Lj</a:t>
            </a:r>
            <a:r>
              <a:rPr lang="de-DE" dirty="0" smtClean="0"/>
              <a:t>., alle 2 Jahre</a:t>
            </a:r>
          </a:p>
          <a:p>
            <a:r>
              <a:rPr lang="de-DE" dirty="0" smtClean="0"/>
              <a:t>Anamnese</a:t>
            </a:r>
          </a:p>
          <a:p>
            <a:r>
              <a:rPr lang="de-DE" dirty="0" smtClean="0"/>
              <a:t>Flüstertest beidseits</a:t>
            </a:r>
          </a:p>
          <a:p>
            <a:r>
              <a:rPr lang="de-DE" dirty="0" smtClean="0"/>
              <a:t>Sehprüfung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HäufigkeitI</a:t>
            </a:r>
            <a:r>
              <a:rPr lang="de-DE" dirty="0" smtClean="0"/>
              <a:t> Inhalt der Vorsorge</a:t>
            </a:r>
            <a:br>
              <a:rPr lang="de-DE" dirty="0" smtClean="0"/>
            </a:b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dirty="0" smtClean="0"/>
              <a:t>Suchtprävention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ab 18. </a:t>
            </a:r>
            <a:r>
              <a:rPr lang="de-DE" dirty="0" err="1" smtClean="0"/>
              <a:t>Lj</a:t>
            </a:r>
            <a:r>
              <a:rPr lang="de-DE" dirty="0" smtClean="0"/>
              <a:t>. Alle 3 Jahre, ab 40. </a:t>
            </a:r>
            <a:r>
              <a:rPr lang="de-DE" dirty="0" err="1" smtClean="0"/>
              <a:t>Lj</a:t>
            </a:r>
            <a:r>
              <a:rPr lang="de-DE" dirty="0" smtClean="0"/>
              <a:t>. Alle 2 Jahre</a:t>
            </a:r>
          </a:p>
          <a:p>
            <a:pPr>
              <a:buNone/>
            </a:pPr>
            <a:r>
              <a:rPr lang="de-DE" dirty="0" smtClean="0"/>
              <a:t>     Anamnese, Befragung</a:t>
            </a:r>
          </a:p>
          <a:p>
            <a:pPr>
              <a:buNone/>
            </a:pPr>
            <a:r>
              <a:rPr lang="de-DE" dirty="0" smtClean="0"/>
              <a:t>     Klinische Untersuchung</a:t>
            </a:r>
          </a:p>
          <a:p>
            <a:pPr>
              <a:buNone/>
            </a:pPr>
            <a:r>
              <a:rPr lang="de-DE" dirty="0" smtClean="0"/>
              <a:t>     Beratung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Vorsorge – lokale Erweiterungen</a:t>
            </a:r>
            <a:br>
              <a:rPr lang="de-DE" dirty="0" smtClean="0"/>
            </a:br>
            <a:r>
              <a:rPr lang="de-DE" dirty="0" smtClean="0"/>
              <a:t>Österreich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de-DE" dirty="0" smtClean="0"/>
          </a:p>
          <a:p>
            <a:r>
              <a:rPr lang="de-DE" dirty="0" smtClean="0"/>
              <a:t>Lungenfunktionstest</a:t>
            </a:r>
          </a:p>
          <a:p>
            <a:r>
              <a:rPr lang="de-DE" dirty="0" smtClean="0"/>
              <a:t>EKG</a:t>
            </a:r>
          </a:p>
          <a:p>
            <a:r>
              <a:rPr lang="de-DE" dirty="0" err="1" smtClean="0"/>
              <a:t>Ergometrie</a:t>
            </a:r>
            <a:endParaRPr lang="de-DE" dirty="0" smtClean="0"/>
          </a:p>
          <a:p>
            <a:r>
              <a:rPr lang="de-DE" dirty="0" smtClean="0"/>
              <a:t>Gynäkologischer Befund, Palpation beider </a:t>
            </a:r>
            <a:r>
              <a:rPr lang="de-DE" dirty="0" err="1" smtClean="0"/>
              <a:t>mammae</a:t>
            </a:r>
            <a:r>
              <a:rPr lang="de-DE" dirty="0" smtClean="0"/>
              <a:t>, </a:t>
            </a:r>
            <a:r>
              <a:rPr lang="de-DE" dirty="0" err="1" smtClean="0"/>
              <a:t>Mammasonographie</a:t>
            </a:r>
            <a:r>
              <a:rPr lang="de-DE" dirty="0" smtClean="0"/>
              <a:t> zusätzlich zur Mammographie</a:t>
            </a:r>
          </a:p>
          <a:p>
            <a:r>
              <a:rPr lang="de-DE" dirty="0" smtClean="0"/>
              <a:t>Urologische Vorsorge jährlich mit Palpation, Sonographie u. Urin- u. PSA- Bestimmung</a:t>
            </a:r>
          </a:p>
          <a:p>
            <a:pPr>
              <a:buNone/>
            </a:pPr>
            <a:r>
              <a:rPr lang="de-DE" dirty="0" smtClean="0"/>
              <a:t>    20. – 35. </a:t>
            </a:r>
            <a:r>
              <a:rPr lang="de-DE" dirty="0" err="1" smtClean="0"/>
              <a:t>Lj</a:t>
            </a:r>
            <a:r>
              <a:rPr lang="de-DE" dirty="0" smtClean="0"/>
              <a:t>. Hodenkrebsfrüherkennung mittels Palpation, bei Bedarf mit Sonographie und Blutwerten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Mutterschaftsvorsiorge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Österreich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Untersuchungen im Rahmen Mutter- Kind-Pass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Impfkalender</a:t>
            </a:r>
            <a:br>
              <a:rPr lang="de-DE" dirty="0" smtClean="0"/>
            </a:br>
            <a:r>
              <a:rPr lang="de-DE" dirty="0" smtClean="0"/>
              <a:t>Österreich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de-DE" dirty="0" smtClean="0"/>
              <a:t>3. Monat: 1. Dosis DPT, Polio, HIB, HBV, PNC</a:t>
            </a:r>
          </a:p>
          <a:p>
            <a:r>
              <a:rPr lang="de-DE" dirty="0" smtClean="0"/>
              <a:t>5. Monat: 2. Dosis DPT, Polio, HIB, HBV, PNC</a:t>
            </a:r>
          </a:p>
          <a:p>
            <a:r>
              <a:rPr lang="de-DE" dirty="0" smtClean="0"/>
              <a:t>7. Monat: 3. Dosis PNC</a:t>
            </a:r>
          </a:p>
          <a:p>
            <a:r>
              <a:rPr lang="de-DE" dirty="0" smtClean="0"/>
              <a:t>12. Monat: 3. Dosis DPT, Polio, HIB, HBV</a:t>
            </a:r>
          </a:p>
          <a:p>
            <a:r>
              <a:rPr lang="de-DE" dirty="0" smtClean="0"/>
              <a:t>13. Monat: 1. Dosis MMR, VZV, MEC, FSME, 4. Dosis PNC</a:t>
            </a:r>
          </a:p>
          <a:p>
            <a:r>
              <a:rPr lang="de-DE" dirty="0" smtClean="0"/>
              <a:t>14. Monat: 2. Dosis FSME, 1. Dosis HAV</a:t>
            </a:r>
          </a:p>
          <a:p>
            <a:r>
              <a:rPr lang="de-DE" dirty="0" smtClean="0"/>
              <a:t>20. – 24. Monat: 2. Dosis MMR, HAV</a:t>
            </a:r>
          </a:p>
          <a:p>
            <a:r>
              <a:rPr lang="de-DE" dirty="0" smtClean="0"/>
              <a:t>5. </a:t>
            </a:r>
            <a:r>
              <a:rPr lang="de-DE" dirty="0" err="1" smtClean="0"/>
              <a:t>Lj</a:t>
            </a:r>
            <a:r>
              <a:rPr lang="de-DE" dirty="0" smtClean="0"/>
              <a:t>.: 2. Dosis VZV, 4. Dosis FSME</a:t>
            </a:r>
          </a:p>
          <a:p>
            <a:r>
              <a:rPr lang="de-DE" dirty="0" smtClean="0"/>
              <a:t>7. – 9. </a:t>
            </a:r>
            <a:r>
              <a:rPr lang="de-DE" dirty="0" err="1" smtClean="0"/>
              <a:t>Lj</a:t>
            </a:r>
            <a:r>
              <a:rPr lang="de-DE" dirty="0" smtClean="0"/>
              <a:t>.: Auffrischung DPT, Polio</a:t>
            </a:r>
          </a:p>
          <a:p>
            <a:r>
              <a:rPr lang="de-DE" dirty="0" smtClean="0"/>
              <a:t>10. </a:t>
            </a:r>
            <a:r>
              <a:rPr lang="de-DE" dirty="0" err="1" smtClean="0"/>
              <a:t>Lj</a:t>
            </a:r>
            <a:r>
              <a:rPr lang="de-DE" dirty="0" smtClean="0"/>
              <a:t>.: 5. Dosis FSME</a:t>
            </a:r>
          </a:p>
          <a:p>
            <a:r>
              <a:rPr lang="de-DE" dirty="0" smtClean="0"/>
              <a:t>7. – 13. </a:t>
            </a:r>
            <a:r>
              <a:rPr lang="de-DE" dirty="0" err="1" smtClean="0"/>
              <a:t>Lj</a:t>
            </a:r>
            <a:r>
              <a:rPr lang="de-DE" dirty="0" smtClean="0"/>
              <a:t>.: Auffrischung HBV</a:t>
            </a:r>
          </a:p>
          <a:p>
            <a:r>
              <a:rPr lang="de-DE" dirty="0" smtClean="0"/>
              <a:t>11. – 13. </a:t>
            </a:r>
            <a:r>
              <a:rPr lang="de-DE" dirty="0" err="1" smtClean="0"/>
              <a:t>Lj</a:t>
            </a:r>
            <a:r>
              <a:rPr lang="de-DE" dirty="0" smtClean="0"/>
              <a:t>. Auffrischung MEC</a:t>
            </a:r>
          </a:p>
          <a:p>
            <a:r>
              <a:rPr lang="de-DE" dirty="0" smtClean="0"/>
              <a:t>15. </a:t>
            </a:r>
            <a:r>
              <a:rPr lang="de-DE" dirty="0" err="1" smtClean="0"/>
              <a:t>Lj</a:t>
            </a:r>
            <a:r>
              <a:rPr lang="de-DE" dirty="0" smtClean="0"/>
              <a:t>.: 6. Dosis FSME</a:t>
            </a:r>
          </a:p>
          <a:p>
            <a:r>
              <a:rPr lang="de-DE" dirty="0" smtClean="0"/>
              <a:t>ab 9. </a:t>
            </a:r>
            <a:r>
              <a:rPr lang="de-DE" dirty="0" err="1" smtClean="0"/>
              <a:t>Lj</a:t>
            </a:r>
            <a:r>
              <a:rPr lang="de-DE" dirty="0" smtClean="0"/>
              <a:t>.: Mädchen 3 Dosen HPV</a:t>
            </a:r>
          </a:p>
          <a:p>
            <a:r>
              <a:rPr lang="de-DE" dirty="0" smtClean="0"/>
              <a:t>Ab 6. </a:t>
            </a:r>
            <a:r>
              <a:rPr lang="de-DE" dirty="0" err="1" smtClean="0"/>
              <a:t>Lj</a:t>
            </a:r>
            <a:r>
              <a:rPr lang="de-DE" dirty="0" smtClean="0"/>
              <a:t>.: jährlich FLU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Präventionsmaßnahmen 2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Hautkrebsvorsorge</a:t>
            </a:r>
          </a:p>
          <a:p>
            <a:r>
              <a:rPr lang="de-DE" dirty="0" err="1" smtClean="0"/>
              <a:t>Aortenaneurysmeacreening</a:t>
            </a:r>
            <a:endParaRPr lang="de-DE" dirty="0" smtClean="0"/>
          </a:p>
          <a:p>
            <a:r>
              <a:rPr lang="de-DE" dirty="0" err="1" smtClean="0"/>
              <a:t>Glaukomvorsorge</a:t>
            </a:r>
            <a:endParaRPr lang="de-DE" dirty="0" smtClean="0"/>
          </a:p>
          <a:p>
            <a:r>
              <a:rPr lang="de-DE" dirty="0" err="1" smtClean="0"/>
              <a:t>Schlaganfallscreening</a:t>
            </a:r>
            <a:endParaRPr lang="de-DE" dirty="0" smtClean="0"/>
          </a:p>
          <a:p>
            <a:r>
              <a:rPr lang="de-DE" dirty="0" smtClean="0"/>
              <a:t>Stomatologische Vorsorge</a:t>
            </a:r>
          </a:p>
          <a:p>
            <a:r>
              <a:rPr lang="de-DE" dirty="0" smtClean="0"/>
              <a:t>Suchtprävention (Suchtmittel, Medikamente)</a:t>
            </a:r>
          </a:p>
          <a:p>
            <a:r>
              <a:rPr lang="de-DE" dirty="0" smtClean="0"/>
              <a:t>Hörminderung/ Hörverlust</a:t>
            </a:r>
          </a:p>
          <a:p>
            <a:r>
              <a:rPr lang="de-DE" dirty="0" smtClean="0"/>
              <a:t>Altersbedingte Sehschwäche</a:t>
            </a:r>
          </a:p>
          <a:p>
            <a:r>
              <a:rPr lang="de-DE" dirty="0" err="1" smtClean="0"/>
              <a:t>Chlamydienscreening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Impfkalender</a:t>
            </a:r>
            <a:br>
              <a:rPr lang="de-DE" dirty="0" smtClean="0"/>
            </a:br>
            <a:r>
              <a:rPr lang="de-DE" dirty="0" smtClean="0"/>
              <a:t> Österreich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20., 30., 40., 50., 60., 65., 70., 75. </a:t>
            </a:r>
            <a:r>
              <a:rPr lang="de-DE" dirty="0" err="1" smtClean="0"/>
              <a:t>Lj</a:t>
            </a:r>
            <a:r>
              <a:rPr lang="de-DE" dirty="0" smtClean="0"/>
              <a:t>.: DPT</a:t>
            </a:r>
          </a:p>
          <a:p>
            <a:r>
              <a:rPr lang="de-DE" dirty="0" smtClean="0"/>
              <a:t>20. – 50. </a:t>
            </a:r>
            <a:r>
              <a:rPr lang="de-DE" dirty="0" err="1" smtClean="0"/>
              <a:t>Lj</a:t>
            </a:r>
            <a:r>
              <a:rPr lang="de-DE" dirty="0" smtClean="0"/>
              <a:t>.: alle 5 Jahre FSME</a:t>
            </a:r>
          </a:p>
          <a:p>
            <a:r>
              <a:rPr lang="de-DE" dirty="0" smtClean="0"/>
              <a:t>60. – 75. </a:t>
            </a:r>
            <a:r>
              <a:rPr lang="de-DE" dirty="0" err="1" smtClean="0"/>
              <a:t>Lj</a:t>
            </a:r>
            <a:r>
              <a:rPr lang="de-DE" dirty="0" smtClean="0"/>
              <a:t>.: alle 3 Jahre FSME</a:t>
            </a:r>
          </a:p>
          <a:p>
            <a:r>
              <a:rPr lang="de-DE" dirty="0" smtClean="0"/>
              <a:t>HPV für Frauen nachholen</a:t>
            </a:r>
          </a:p>
          <a:p>
            <a:r>
              <a:rPr lang="de-DE" dirty="0" smtClean="0"/>
              <a:t>jährlich FLU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Art der Präventionsmaßnahme</a:t>
            </a:r>
            <a:br>
              <a:rPr lang="de-DE" dirty="0" smtClean="0"/>
            </a:br>
            <a:r>
              <a:rPr lang="de-DE" dirty="0" smtClean="0"/>
              <a:t>Deutschland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Gynäkologische Vorsorge</a:t>
            </a:r>
          </a:p>
          <a:p>
            <a:r>
              <a:rPr lang="de-DE" dirty="0" smtClean="0"/>
              <a:t>Früherkennung Brustkrebs</a:t>
            </a:r>
          </a:p>
          <a:p>
            <a:r>
              <a:rPr lang="de-DE" dirty="0" smtClean="0"/>
              <a:t>Check-up 35</a:t>
            </a:r>
          </a:p>
          <a:p>
            <a:r>
              <a:rPr lang="de-DE" dirty="0" smtClean="0"/>
              <a:t>Früherkennung Hautkrebs</a:t>
            </a:r>
          </a:p>
          <a:p>
            <a:r>
              <a:rPr lang="de-DE" dirty="0" smtClean="0"/>
              <a:t>Früherkennung Prostata und äußeres Genitale beim Mann</a:t>
            </a:r>
          </a:p>
          <a:p>
            <a:r>
              <a:rPr lang="de-DE" dirty="0" smtClean="0"/>
              <a:t>Früherkennung Darmkrebs</a:t>
            </a:r>
          </a:p>
          <a:p>
            <a:r>
              <a:rPr lang="de-DE" dirty="0" smtClean="0"/>
              <a:t>Impfungen</a:t>
            </a:r>
          </a:p>
          <a:p>
            <a:r>
              <a:rPr lang="de-DE" dirty="0" smtClean="0"/>
              <a:t>Mutterschaftsvorsorge</a:t>
            </a:r>
          </a:p>
          <a:p>
            <a:r>
              <a:rPr lang="de-DE" dirty="0" smtClean="0"/>
              <a:t>Kindervorsorge</a:t>
            </a:r>
          </a:p>
          <a:p>
            <a:r>
              <a:rPr lang="de-DE" dirty="0" err="1" smtClean="0"/>
              <a:t>stroke</a:t>
            </a:r>
            <a:r>
              <a:rPr lang="de-DE" dirty="0" smtClean="0"/>
              <a:t>  - </a:t>
            </a:r>
            <a:r>
              <a:rPr lang="de-DE" dirty="0" err="1" smtClean="0"/>
              <a:t>risk</a:t>
            </a:r>
            <a:r>
              <a:rPr lang="de-DE" dirty="0" smtClean="0"/>
              <a:t> - </a:t>
            </a:r>
            <a:r>
              <a:rPr lang="de-DE" dirty="0" err="1" smtClean="0"/>
              <a:t>analyse</a:t>
            </a:r>
            <a:endParaRPr lang="de-DE" dirty="0" smtClean="0"/>
          </a:p>
          <a:p>
            <a:r>
              <a:rPr lang="de-DE" dirty="0" smtClean="0"/>
              <a:t>(Glaukom Vorsorge)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Deutschland</a:t>
            </a:r>
            <a:br>
              <a:rPr lang="de-DE" dirty="0" smtClean="0"/>
            </a:br>
            <a:r>
              <a:rPr lang="de-DE" dirty="0" smtClean="0"/>
              <a:t>Mutterschaftsvorsorge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sz="4000" dirty="0" smtClean="0"/>
              <a:t>4. – 8. SSW: SS-Feststellung, klinische Untersuchung, Mutterpassausstellung (Anamnese, Risikoerkennung evtl. Veranlassung HG- Beratung, Labor: Urin, BG, AK, Test auf Röteln, Lues, evtl. HIV, </a:t>
            </a:r>
            <a:r>
              <a:rPr lang="de-DE" sz="4000" dirty="0" err="1" smtClean="0"/>
              <a:t>Chlamydien</a:t>
            </a:r>
            <a:r>
              <a:rPr lang="de-DE" sz="4000" dirty="0" smtClean="0"/>
              <a:t>, HB</a:t>
            </a:r>
          </a:p>
          <a:p>
            <a:r>
              <a:rPr lang="de-DE" sz="4000" dirty="0" smtClean="0"/>
              <a:t>9. – 12. SSW: MUV (RR, Gewicht, Urin, HB, </a:t>
            </a:r>
            <a:r>
              <a:rPr lang="de-DE" sz="4000" dirty="0" err="1" smtClean="0"/>
              <a:t>fet</a:t>
            </a:r>
            <a:r>
              <a:rPr lang="de-DE" sz="4000" dirty="0" smtClean="0"/>
              <a:t>. HA, </a:t>
            </a:r>
            <a:r>
              <a:rPr lang="de-DE" sz="4000" dirty="0" err="1" smtClean="0"/>
              <a:t>Oedeme</a:t>
            </a:r>
            <a:r>
              <a:rPr lang="de-DE" sz="4000" dirty="0" smtClean="0"/>
              <a:t>, Varizen, </a:t>
            </a:r>
            <a:r>
              <a:rPr lang="de-DE" sz="4000" dirty="0" err="1" smtClean="0"/>
              <a:t>Fundusstand</a:t>
            </a:r>
            <a:r>
              <a:rPr lang="de-DE" sz="4000" dirty="0" smtClean="0"/>
              <a:t>, Lage)</a:t>
            </a:r>
          </a:p>
          <a:p>
            <a:r>
              <a:rPr lang="de-DE" sz="4000" dirty="0" smtClean="0"/>
              <a:t>Kontrollen alle 4 Wochen, letzten 8 Wochen 2 wöchentlich), bei </a:t>
            </a:r>
            <a:r>
              <a:rPr lang="de-DE" sz="4000" dirty="0" err="1" smtClean="0"/>
              <a:t>Patologie</a:t>
            </a:r>
            <a:r>
              <a:rPr lang="de-DE" sz="4000" dirty="0" smtClean="0"/>
              <a:t> häufiger</a:t>
            </a:r>
          </a:p>
          <a:p>
            <a:r>
              <a:rPr lang="de-DE" sz="4000" dirty="0" smtClean="0"/>
              <a:t>US 9. – 12., 19. – 22., 29. – 32. SSW, b. Pathologie häufiger</a:t>
            </a:r>
          </a:p>
          <a:p>
            <a:r>
              <a:rPr lang="de-DE" sz="4000" dirty="0" smtClean="0"/>
              <a:t>24. 2. AK- Test</a:t>
            </a:r>
          </a:p>
          <a:p>
            <a:r>
              <a:rPr lang="de-DE" sz="4000" dirty="0" smtClean="0"/>
              <a:t>28. SSW Anti – Prophylaxe bei Rh negativen Frauen, </a:t>
            </a:r>
            <a:r>
              <a:rPr lang="de-DE" sz="4000" dirty="0" err="1" smtClean="0"/>
              <a:t>p.p</a:t>
            </a:r>
            <a:r>
              <a:rPr lang="de-DE" sz="4000" dirty="0" smtClean="0"/>
              <a:t>. in Abhängigkeit der kindlichen BG</a:t>
            </a:r>
          </a:p>
          <a:p>
            <a:r>
              <a:rPr lang="de-DE" sz="4000" dirty="0" smtClean="0"/>
              <a:t>Ab 32. SSW: HBS</a:t>
            </a:r>
          </a:p>
          <a:p>
            <a:r>
              <a:rPr lang="de-DE" sz="4000" dirty="0" smtClean="0"/>
              <a:t>Bei Indikation </a:t>
            </a:r>
            <a:r>
              <a:rPr lang="de-DE" sz="4000" dirty="0" err="1" smtClean="0"/>
              <a:t>Tokogramm</a:t>
            </a:r>
            <a:r>
              <a:rPr lang="de-DE" sz="4000" dirty="0" smtClean="0"/>
              <a:t>, CTG, vaginale Untersuchung</a:t>
            </a:r>
          </a:p>
          <a:p>
            <a:r>
              <a:rPr lang="de-DE" sz="4000" dirty="0" smtClean="0"/>
              <a:t>6. – 8. Woche </a:t>
            </a:r>
            <a:r>
              <a:rPr lang="de-DE" sz="4000" dirty="0" err="1" smtClean="0"/>
              <a:t>p.p</a:t>
            </a:r>
            <a:r>
              <a:rPr lang="de-DE" sz="4000" dirty="0" smtClean="0"/>
              <a:t>.: klinische Untersuchung, RR, HB, Urin,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Deutschland</a:t>
            </a:r>
            <a:br>
              <a:rPr lang="de-DE" dirty="0" smtClean="0"/>
            </a:br>
            <a:r>
              <a:rPr lang="de-DE" dirty="0" smtClean="0"/>
              <a:t>Kindervorsorge –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U1 </a:t>
            </a:r>
            <a:r>
              <a:rPr lang="de-DE" dirty="0" err="1" smtClean="0"/>
              <a:t>p.p</a:t>
            </a:r>
            <a:r>
              <a:rPr lang="de-DE" dirty="0" smtClean="0"/>
              <a:t>.: klinische Untersuchung</a:t>
            </a:r>
          </a:p>
          <a:p>
            <a:r>
              <a:rPr lang="de-DE" dirty="0" smtClean="0"/>
              <a:t>U2 3. – 10. Tag: Anamnese, klinische Untersuchung, Blut Erkennung von Stoffwechselkrankheiten, Rachitis/ Fluoridprophylaxe einleiten</a:t>
            </a:r>
          </a:p>
          <a:p>
            <a:r>
              <a:rPr lang="de-DE" dirty="0" smtClean="0"/>
              <a:t>U3 4. – 5. </a:t>
            </a:r>
            <a:r>
              <a:rPr lang="de-DE" dirty="0" err="1" smtClean="0"/>
              <a:t>Lw</a:t>
            </a:r>
            <a:r>
              <a:rPr lang="de-DE" dirty="0" smtClean="0"/>
              <a:t>.: Anamnese, klinische Untersuchung, U. Sinnesorgane, Nervensystem, Motorik, US Hüftgelenksdysplasie- </a:t>
            </a:r>
            <a:r>
              <a:rPr lang="de-DE" dirty="0" err="1" smtClean="0"/>
              <a:t>screening</a:t>
            </a:r>
            <a:endParaRPr lang="de-DE" dirty="0" smtClean="0"/>
          </a:p>
          <a:p>
            <a:r>
              <a:rPr lang="de-DE" dirty="0" smtClean="0"/>
              <a:t>U4 3. – 4. Monat: Anamnese, klinische Untersuchung, Entwicklungsbeurteilung</a:t>
            </a:r>
          </a:p>
          <a:p>
            <a:r>
              <a:rPr lang="de-DE" dirty="0" smtClean="0"/>
              <a:t>U5 6. – 7. Monat: Anamnese, Entwicklungsbeurteilung, klinische Untersuchung</a:t>
            </a:r>
          </a:p>
          <a:p>
            <a:r>
              <a:rPr lang="de-DE" dirty="0" smtClean="0"/>
              <a:t>U6 10. – 12. Monat: Anamnese, klinische Untersuchung, Beratung Zahnhygiene, Beurteilung von Entwicklung, </a:t>
            </a:r>
            <a:r>
              <a:rPr lang="de-DE" dirty="0" err="1" smtClean="0"/>
              <a:t>Eßgewohnheiten</a:t>
            </a:r>
            <a:r>
              <a:rPr lang="de-DE" dirty="0" smtClean="0"/>
              <a:t>, Erkrankungen, Sprach- u. Hörvermögen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</a:t>
            </a:r>
            <a:br>
              <a:rPr lang="de-DE" dirty="0" smtClean="0"/>
            </a:br>
            <a:r>
              <a:rPr lang="de-DE" dirty="0" smtClean="0"/>
              <a:t>Deutschland</a:t>
            </a:r>
            <a:br>
              <a:rPr lang="de-DE" dirty="0" smtClean="0"/>
            </a:br>
            <a:r>
              <a:rPr lang="de-DE" dirty="0" smtClean="0"/>
              <a:t>Kindervorsorge –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U7 21. – 24. Monat: Anamnese, Erhebung Ernährungsgewohnheiten, Sprachentwicklung- u. Verständnis, Verhaltensauffälligkeiten, motorische Entwicklung, klinische Untersuchung, Sinnesorgane, Motorik</a:t>
            </a:r>
          </a:p>
          <a:p>
            <a:r>
              <a:rPr lang="de-DE" dirty="0" smtClean="0"/>
              <a:t>U7 34. – 36. Monat: Anamnese, Sprachentwicklung- u. Verständnis, Verhaltensauffälligkeiten, klinische Untersuchung wie gehabt</a:t>
            </a:r>
          </a:p>
          <a:p>
            <a:r>
              <a:rPr lang="de-DE" dirty="0" smtClean="0"/>
              <a:t>U8 46. – 48. Monat: Anamnese </a:t>
            </a:r>
            <a:r>
              <a:rPr lang="de-DE" dirty="0" err="1" smtClean="0"/>
              <a:t>w.g</a:t>
            </a:r>
            <a:r>
              <a:rPr lang="de-DE" dirty="0" smtClean="0"/>
              <a:t>., Beurteilung von Schlafverhalten, soziales Verhalten, Motorik, klinische Untersuchung, </a:t>
            </a:r>
            <a:r>
              <a:rPr lang="de-DE" dirty="0" err="1" smtClean="0"/>
              <a:t>Tuberkulinprobe</a:t>
            </a:r>
            <a:r>
              <a:rPr lang="de-DE" dirty="0" smtClean="0"/>
              <a:t>, Urin 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Deutschland</a:t>
            </a:r>
            <a:br>
              <a:rPr lang="de-DE" dirty="0" smtClean="0"/>
            </a:br>
            <a:r>
              <a:rPr lang="de-DE" dirty="0" smtClean="0"/>
              <a:t>Kindervorsorge – 3 -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DE" dirty="0" smtClean="0"/>
          </a:p>
          <a:p>
            <a:r>
              <a:rPr lang="de-DE" dirty="0" smtClean="0"/>
              <a:t>U9 60. – 64. Monat: Anamnese, Sprachentwicklung, -verständnis, -störungen, </a:t>
            </a:r>
          </a:p>
          <a:p>
            <a:pPr>
              <a:buNone/>
            </a:pPr>
            <a:r>
              <a:rPr lang="de-DE" dirty="0" smtClean="0"/>
              <a:t>	Verhaltensauffälligkeiten, Beurteilung Motorik, klinische Untersuchung </a:t>
            </a:r>
            <a:r>
              <a:rPr lang="de-DE" dirty="0" err="1" smtClean="0"/>
              <a:t>w.g</a:t>
            </a:r>
            <a:r>
              <a:rPr lang="de-DE" dirty="0" smtClean="0"/>
              <a:t>.</a:t>
            </a:r>
          </a:p>
          <a:p>
            <a:r>
              <a:rPr lang="de-DE" dirty="0" smtClean="0"/>
              <a:t>Jugendliche zw. 13. – 14. </a:t>
            </a:r>
            <a:r>
              <a:rPr lang="de-DE" dirty="0" err="1" smtClean="0"/>
              <a:t>Lj</a:t>
            </a:r>
            <a:r>
              <a:rPr lang="de-DE" dirty="0" smtClean="0"/>
              <a:t>.: Anamnese mit Beurteilung von Störungen( seelische, schulische Probleme, Suchtgefährdung) Vorliegen chronischer Erkrankungen, klinisch- körperliche Untersuchung (Maße, Pubertätsentwicklung, Wachstumsstörung, Störung der körperlichen Entwicklung, Hochdruck, Erkrankungen (</a:t>
            </a:r>
            <a:r>
              <a:rPr lang="de-DE" dirty="0" err="1" smtClean="0"/>
              <a:t>Struma</a:t>
            </a:r>
            <a:r>
              <a:rPr lang="de-DE" dirty="0" smtClean="0"/>
              <a:t>), Auffälligkeiten Skelettsystem (Skoliose))</a:t>
            </a:r>
          </a:p>
          <a:p>
            <a:pPr>
              <a:buNone/>
            </a:pPr>
            <a:r>
              <a:rPr lang="de-DE" dirty="0" smtClean="0"/>
              <a:t>	Impfstatus, evtl. Nachimpfungen, Jodzufuhr</a:t>
            </a:r>
          </a:p>
          <a:p>
            <a:pPr>
              <a:buNone/>
            </a:pPr>
            <a:r>
              <a:rPr lang="de-DE" dirty="0" smtClean="0"/>
              <a:t>	bei pos. FA Gesamtcholesterin</a:t>
            </a:r>
          </a:p>
          <a:p>
            <a:pPr>
              <a:buNone/>
            </a:pPr>
            <a:r>
              <a:rPr lang="de-DE" dirty="0" smtClean="0"/>
              <a:t>	Beratung und Auswertung, Risikoprofil erstellen, notwendige diagnostische u. therapeutische Maßnahmen einleiten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Deutschland</a:t>
            </a:r>
            <a:br>
              <a:rPr lang="de-DE" dirty="0" smtClean="0"/>
            </a:br>
            <a:r>
              <a:rPr lang="de-DE" dirty="0" smtClean="0"/>
              <a:t>Erwachsenenvorsorge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Ab 35. </a:t>
            </a:r>
            <a:r>
              <a:rPr lang="de-DE" dirty="0" err="1" smtClean="0"/>
              <a:t>Lj</a:t>
            </a:r>
            <a:r>
              <a:rPr lang="de-DE" dirty="0" smtClean="0"/>
              <a:t>. Alle 2 Jahre</a:t>
            </a:r>
          </a:p>
          <a:p>
            <a:r>
              <a:rPr lang="de-DE" dirty="0" smtClean="0"/>
              <a:t>Anamnese</a:t>
            </a:r>
          </a:p>
          <a:p>
            <a:r>
              <a:rPr lang="de-DE" dirty="0" smtClean="0"/>
              <a:t>Klinische Untersuchung</a:t>
            </a:r>
          </a:p>
          <a:p>
            <a:r>
              <a:rPr lang="de-DE" dirty="0" smtClean="0"/>
              <a:t>Labor: Cholesterin, BZ, Urin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Vorsorge</a:t>
            </a:r>
            <a:br>
              <a:rPr lang="de-DE" dirty="0" smtClean="0"/>
            </a:br>
            <a:r>
              <a:rPr lang="de-DE" dirty="0" smtClean="0"/>
              <a:t>Deutschland</a:t>
            </a:r>
            <a:br>
              <a:rPr lang="de-DE" dirty="0" smtClean="0"/>
            </a:br>
            <a:r>
              <a:rPr lang="de-DE" dirty="0" smtClean="0"/>
              <a:t>gynäkologische 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20. </a:t>
            </a:r>
            <a:r>
              <a:rPr lang="de-DE" dirty="0" err="1" smtClean="0"/>
              <a:t>Lj</a:t>
            </a:r>
            <a:r>
              <a:rPr lang="de-DE" dirty="0" smtClean="0"/>
              <a:t>. Jährlich</a:t>
            </a:r>
          </a:p>
          <a:p>
            <a:r>
              <a:rPr lang="de-DE" dirty="0" smtClean="0"/>
              <a:t>Anamnese</a:t>
            </a:r>
          </a:p>
          <a:p>
            <a:r>
              <a:rPr lang="de-DE" dirty="0" smtClean="0"/>
              <a:t>Gynäkologische Untersuchung (Inspektion, Palpation)</a:t>
            </a:r>
          </a:p>
          <a:p>
            <a:r>
              <a:rPr lang="de-DE" dirty="0" smtClean="0"/>
              <a:t>PAP- Abstrich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 / Inhalt Vorsorge</a:t>
            </a:r>
            <a:br>
              <a:rPr lang="de-DE" dirty="0" smtClean="0"/>
            </a:br>
            <a:r>
              <a:rPr lang="de-DE" dirty="0" smtClean="0"/>
              <a:t>Deutschland</a:t>
            </a:r>
            <a:br>
              <a:rPr lang="de-DE" dirty="0" smtClean="0"/>
            </a:br>
            <a:r>
              <a:rPr lang="de-DE" dirty="0" err="1" smtClean="0"/>
              <a:t>Chlamydienscreening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Jährlich bis 25. </a:t>
            </a:r>
            <a:r>
              <a:rPr lang="de-DE" dirty="0" err="1" smtClean="0"/>
              <a:t>Lj</a:t>
            </a:r>
            <a:r>
              <a:rPr lang="de-DE" dirty="0" smtClean="0"/>
              <a:t>.</a:t>
            </a:r>
          </a:p>
          <a:p>
            <a:r>
              <a:rPr lang="de-DE" dirty="0" smtClean="0"/>
              <a:t>Über Urinuntersuchung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Deutschland</a:t>
            </a:r>
            <a:br>
              <a:rPr lang="de-DE" dirty="0" smtClean="0"/>
            </a:br>
            <a:r>
              <a:rPr lang="de-DE" dirty="0" err="1" smtClean="0"/>
              <a:t>Mammacarzinomscreening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30. </a:t>
            </a:r>
            <a:r>
              <a:rPr lang="de-DE" dirty="0" err="1" smtClean="0"/>
              <a:t>Lj</a:t>
            </a:r>
            <a:r>
              <a:rPr lang="de-DE" dirty="0" smtClean="0"/>
              <a:t>. Jährliche Inspektion und Palpation beider </a:t>
            </a:r>
            <a:r>
              <a:rPr lang="de-DE" dirty="0" err="1" smtClean="0"/>
              <a:t>mammae</a:t>
            </a:r>
            <a:r>
              <a:rPr lang="de-DE" dirty="0" smtClean="0"/>
              <a:t> und </a:t>
            </a:r>
            <a:r>
              <a:rPr lang="de-DE" dirty="0" err="1" smtClean="0"/>
              <a:t>Lymphabflußwege</a:t>
            </a:r>
            <a:endParaRPr lang="de-DE" dirty="0" smtClean="0"/>
          </a:p>
          <a:p>
            <a:r>
              <a:rPr lang="de-DE" dirty="0" smtClean="0"/>
              <a:t>Ab 50. bis 69. </a:t>
            </a:r>
            <a:r>
              <a:rPr lang="de-DE" dirty="0" err="1" smtClean="0"/>
              <a:t>Lj</a:t>
            </a:r>
            <a:r>
              <a:rPr lang="de-DE" dirty="0" smtClean="0"/>
              <a:t>. </a:t>
            </a:r>
            <a:r>
              <a:rPr lang="de-DE" dirty="0" err="1" smtClean="0"/>
              <a:t>Mammographiescreening</a:t>
            </a:r>
            <a:r>
              <a:rPr lang="de-DE" dirty="0" smtClean="0"/>
              <a:t> alle 2 Jahre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Art der Präventionsmaßnahme</a:t>
            </a:r>
            <a:br>
              <a:rPr lang="de-DE" dirty="0" smtClean="0"/>
            </a:br>
            <a:r>
              <a:rPr lang="de-DE" dirty="0" smtClean="0"/>
              <a:t>Slowakei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Kindervorsorge</a:t>
            </a:r>
          </a:p>
          <a:p>
            <a:r>
              <a:rPr lang="de-DE" dirty="0" smtClean="0"/>
              <a:t>Impfungen</a:t>
            </a:r>
          </a:p>
          <a:p>
            <a:r>
              <a:rPr lang="de-DE" dirty="0" smtClean="0"/>
              <a:t>Erwachsenenvorsorge</a:t>
            </a:r>
          </a:p>
          <a:p>
            <a:r>
              <a:rPr lang="de-DE" dirty="0" smtClean="0"/>
              <a:t>Stomatologische Vorsorge</a:t>
            </a:r>
          </a:p>
          <a:p>
            <a:r>
              <a:rPr lang="de-DE" dirty="0" smtClean="0"/>
              <a:t>Gynäkologische Vorsorge</a:t>
            </a:r>
          </a:p>
          <a:p>
            <a:r>
              <a:rPr lang="de-DE" dirty="0" err="1" smtClean="0"/>
              <a:t>Mammakarzinomscreening</a:t>
            </a:r>
            <a:endParaRPr lang="de-DE" dirty="0" smtClean="0"/>
          </a:p>
          <a:p>
            <a:r>
              <a:rPr lang="de-DE" dirty="0" smtClean="0"/>
              <a:t>Urologische Vorsorge</a:t>
            </a:r>
          </a:p>
          <a:p>
            <a:r>
              <a:rPr lang="de-DE" dirty="0" err="1" smtClean="0"/>
              <a:t>Gastroenterologische</a:t>
            </a:r>
            <a:r>
              <a:rPr lang="de-DE" dirty="0" smtClean="0"/>
              <a:t> Vorsorge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Deutschland</a:t>
            </a:r>
            <a:br>
              <a:rPr lang="de-DE" dirty="0" smtClean="0"/>
            </a:br>
            <a:r>
              <a:rPr lang="de-DE" dirty="0" smtClean="0"/>
              <a:t>Darmkrebsvorsorge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50. </a:t>
            </a:r>
            <a:r>
              <a:rPr lang="de-DE" dirty="0" err="1" smtClean="0"/>
              <a:t>Lj</a:t>
            </a:r>
            <a:r>
              <a:rPr lang="de-DE" dirty="0" smtClean="0"/>
              <a:t>. Jährlich </a:t>
            </a:r>
            <a:r>
              <a:rPr lang="de-DE" dirty="0" err="1" smtClean="0"/>
              <a:t>Haemoccult</a:t>
            </a:r>
            <a:r>
              <a:rPr lang="de-DE" dirty="0" smtClean="0"/>
              <a:t> und digitale Palpation</a:t>
            </a:r>
          </a:p>
          <a:p>
            <a:r>
              <a:rPr lang="de-DE" dirty="0" smtClean="0"/>
              <a:t>Ab 55. </a:t>
            </a:r>
            <a:r>
              <a:rPr lang="de-DE" dirty="0" err="1" smtClean="0"/>
              <a:t>Lj</a:t>
            </a:r>
            <a:r>
              <a:rPr lang="de-DE" dirty="0" smtClean="0"/>
              <a:t>. 2 Koloskopien im Abstand von 10 Jahren, nach 65. </a:t>
            </a:r>
            <a:r>
              <a:rPr lang="de-DE" dirty="0" err="1" smtClean="0"/>
              <a:t>Lj</a:t>
            </a:r>
            <a:r>
              <a:rPr lang="de-DE" dirty="0" smtClean="0"/>
              <a:t>. Steht noch eine Koloskopie zu oder alle 2 Jahre </a:t>
            </a:r>
            <a:r>
              <a:rPr lang="de-DE" dirty="0" err="1" smtClean="0"/>
              <a:t>Haem</a:t>
            </a:r>
            <a:r>
              <a:rPr lang="de-DE" dirty="0" smtClean="0"/>
              <a:t>-</a:t>
            </a:r>
            <a:r>
              <a:rPr lang="de-DE" dirty="0" err="1" smtClean="0"/>
              <a:t>occult</a:t>
            </a:r>
            <a:r>
              <a:rPr lang="de-DE" dirty="0" smtClean="0"/>
              <a:t>-Test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Deutschland</a:t>
            </a:r>
            <a:br>
              <a:rPr lang="de-DE" dirty="0" smtClean="0"/>
            </a:br>
            <a:r>
              <a:rPr lang="de-DE" dirty="0" smtClean="0"/>
              <a:t>Hautkrebsvorsorge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35. </a:t>
            </a:r>
            <a:r>
              <a:rPr lang="de-DE" dirty="0" err="1" smtClean="0"/>
              <a:t>Lj</a:t>
            </a:r>
            <a:r>
              <a:rPr lang="de-DE" dirty="0" smtClean="0"/>
              <a:t>. alle 2 Jahre</a:t>
            </a:r>
          </a:p>
          <a:p>
            <a:r>
              <a:rPr lang="de-DE" dirty="0" smtClean="0"/>
              <a:t>Anamnese</a:t>
            </a:r>
          </a:p>
          <a:p>
            <a:r>
              <a:rPr lang="de-DE" dirty="0" smtClean="0"/>
              <a:t>Inspektion der gesamten Haut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Deutschland</a:t>
            </a:r>
            <a:br>
              <a:rPr lang="de-DE" dirty="0" smtClean="0"/>
            </a:br>
            <a:r>
              <a:rPr lang="de-DE" dirty="0" smtClean="0"/>
              <a:t>urologische 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Ab 45. </a:t>
            </a:r>
            <a:r>
              <a:rPr lang="de-DE" dirty="0" err="1" smtClean="0"/>
              <a:t>Lj</a:t>
            </a:r>
            <a:r>
              <a:rPr lang="de-DE" dirty="0" smtClean="0"/>
              <a:t>. Jährlich</a:t>
            </a:r>
          </a:p>
          <a:p>
            <a:pPr>
              <a:buNone/>
            </a:pPr>
            <a:r>
              <a:rPr lang="de-DE" dirty="0" smtClean="0"/>
              <a:t>    </a:t>
            </a:r>
            <a:r>
              <a:rPr lang="de-DE" sz="3000" dirty="0" smtClean="0"/>
              <a:t>Anamnese</a:t>
            </a:r>
          </a:p>
          <a:p>
            <a:pPr>
              <a:buNone/>
            </a:pPr>
            <a:r>
              <a:rPr lang="de-DE" sz="3000" dirty="0" smtClean="0"/>
              <a:t>    Inspektion und Palpation des äußeren Genitale</a:t>
            </a:r>
          </a:p>
          <a:p>
            <a:pPr>
              <a:buNone/>
            </a:pPr>
            <a:r>
              <a:rPr lang="de-DE" sz="3000" dirty="0" smtClean="0"/>
              <a:t>    </a:t>
            </a:r>
            <a:r>
              <a:rPr lang="de-DE" sz="3000" dirty="0" err="1" smtClean="0"/>
              <a:t>Rectale</a:t>
            </a:r>
            <a:r>
              <a:rPr lang="de-DE" sz="3000" dirty="0" smtClean="0"/>
              <a:t> Palpation der Prostata     </a:t>
            </a:r>
          </a:p>
          <a:p>
            <a:pPr>
              <a:buNone/>
            </a:pPr>
            <a:r>
              <a:rPr lang="de-DE" sz="3000" dirty="0" smtClean="0"/>
              <a:t>    Palpation der regionären Lymphknoten</a:t>
            </a:r>
            <a:endParaRPr lang="de-DE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Deutschland</a:t>
            </a:r>
            <a:br>
              <a:rPr lang="de-DE" dirty="0" smtClean="0"/>
            </a:br>
            <a:r>
              <a:rPr lang="de-DE" dirty="0" smtClean="0"/>
              <a:t>SRA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Einzelne Krankenkassen</a:t>
            </a:r>
          </a:p>
          <a:p>
            <a:r>
              <a:rPr lang="de-DE" dirty="0" smtClean="0"/>
              <a:t>ab 40. </a:t>
            </a:r>
            <a:r>
              <a:rPr lang="de-DE" dirty="0" err="1" smtClean="0"/>
              <a:t>Lj</a:t>
            </a:r>
            <a:r>
              <a:rPr lang="de-DE" dirty="0" smtClean="0"/>
              <a:t>. alle 2 Jahre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 der Präventionsmaßnahme Deutschland</a:t>
            </a:r>
            <a:br>
              <a:rPr lang="de-DE" dirty="0" smtClean="0"/>
            </a:br>
            <a:r>
              <a:rPr lang="de-DE" dirty="0" err="1" smtClean="0"/>
              <a:t>Chlamydienscreening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jährlich Jahre bis 25. Geburtstag</a:t>
            </a:r>
          </a:p>
          <a:p>
            <a:r>
              <a:rPr lang="de-DE" dirty="0" smtClean="0"/>
              <a:t>bei jeder Schwangerschaftsfeststellung(</a:t>
            </a:r>
            <a:r>
              <a:rPr lang="de-DE" baseline="0" dirty="0" smtClean="0"/>
              <a:t> </a:t>
            </a:r>
            <a:r>
              <a:rPr lang="de-DE" dirty="0" smtClean="0"/>
              <a:t>auch vor Interruptio) altersunabhängig</a:t>
            </a:r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Impfkalender</a:t>
            </a:r>
            <a:br>
              <a:rPr lang="de-DE" dirty="0" smtClean="0"/>
            </a:br>
            <a:r>
              <a:rPr lang="de-DE" dirty="0" smtClean="0"/>
              <a:t> Deutschland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DE" dirty="0" smtClean="0"/>
          </a:p>
          <a:p>
            <a:r>
              <a:rPr lang="de-DE" dirty="0" smtClean="0"/>
              <a:t>2. Monat: 1. Dosis DPT, HIB, Polio, HBV, PNC</a:t>
            </a:r>
          </a:p>
          <a:p>
            <a:r>
              <a:rPr lang="de-DE" dirty="0" smtClean="0"/>
              <a:t>3. Monat: 2. Dosis</a:t>
            </a:r>
          </a:p>
          <a:p>
            <a:r>
              <a:rPr lang="de-DE" dirty="0" smtClean="0"/>
              <a:t>4. Monat: 3. Dosis</a:t>
            </a:r>
          </a:p>
          <a:p>
            <a:r>
              <a:rPr lang="de-DE" dirty="0" smtClean="0"/>
              <a:t>11. – 14. Monat: 4. Dosis, 1. Dosis MMR, VZV, MEC</a:t>
            </a:r>
          </a:p>
          <a:p>
            <a:r>
              <a:rPr lang="de-DE" dirty="0" smtClean="0"/>
              <a:t>15. – 23. Monat: 2. Dosis MMR, VZV</a:t>
            </a:r>
          </a:p>
          <a:p>
            <a:r>
              <a:rPr lang="de-DE" dirty="0" smtClean="0"/>
              <a:t>5. – 6. </a:t>
            </a:r>
            <a:r>
              <a:rPr lang="de-DE" dirty="0" err="1" smtClean="0"/>
              <a:t>Lj</a:t>
            </a:r>
            <a:r>
              <a:rPr lang="de-DE" dirty="0" smtClean="0"/>
              <a:t>.: Auffrischung DPT, Polio</a:t>
            </a:r>
          </a:p>
          <a:p>
            <a:r>
              <a:rPr lang="de-DE" dirty="0" smtClean="0"/>
              <a:t>12. – 17. </a:t>
            </a:r>
            <a:r>
              <a:rPr lang="de-DE" dirty="0" err="1" smtClean="0"/>
              <a:t>Lj</a:t>
            </a:r>
            <a:r>
              <a:rPr lang="de-DE" dirty="0" smtClean="0"/>
              <a:t>.: HPV für Mädchen (einzelne KK auch Jungen)</a:t>
            </a:r>
          </a:p>
          <a:p>
            <a:r>
              <a:rPr lang="de-DE" dirty="0" smtClean="0"/>
              <a:t>Ab 18. </a:t>
            </a:r>
            <a:r>
              <a:rPr lang="de-DE" dirty="0" err="1" smtClean="0"/>
              <a:t>Lj</a:t>
            </a:r>
            <a:r>
              <a:rPr lang="de-DE" dirty="0" smtClean="0"/>
              <a:t>.: Auffrischung DPT alle 10 Jahre</a:t>
            </a:r>
          </a:p>
          <a:p>
            <a:r>
              <a:rPr lang="de-DE" dirty="0" smtClean="0"/>
              <a:t>Ab 60. </a:t>
            </a:r>
            <a:r>
              <a:rPr lang="de-DE" dirty="0" err="1" smtClean="0"/>
              <a:t>Lj</a:t>
            </a:r>
            <a:r>
              <a:rPr lang="de-DE" dirty="0" smtClean="0"/>
              <a:t>.: PNC alle 5 Jahre</a:t>
            </a:r>
          </a:p>
          <a:p>
            <a:r>
              <a:rPr lang="de-DE" dirty="0" smtClean="0"/>
              <a:t>jährlich: FLU</a:t>
            </a:r>
          </a:p>
          <a:p>
            <a:r>
              <a:rPr lang="de-DE" dirty="0" smtClean="0"/>
              <a:t>FSME auf Wunsch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Deutschland</a:t>
            </a:r>
            <a:br>
              <a:rPr lang="de-DE" dirty="0" smtClean="0"/>
            </a:br>
            <a:r>
              <a:rPr lang="de-DE" dirty="0" smtClean="0"/>
              <a:t>Zahnärztliche 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Jährlich</a:t>
            </a:r>
          </a:p>
          <a:p>
            <a:r>
              <a:rPr lang="de-DE" dirty="0" err="1" smtClean="0"/>
              <a:t>Kariesprophylaxe</a:t>
            </a:r>
            <a:r>
              <a:rPr lang="de-DE" dirty="0" smtClean="0"/>
              <a:t>,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Art der Präventionsmaßnahme</a:t>
            </a:r>
            <a:br>
              <a:rPr lang="de-DE" dirty="0" smtClean="0"/>
            </a:br>
            <a:r>
              <a:rPr lang="de-DE" dirty="0" smtClean="0"/>
              <a:t>Ungarn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Kindervorsorge</a:t>
            </a:r>
          </a:p>
          <a:p>
            <a:r>
              <a:rPr lang="de-DE" dirty="0" smtClean="0"/>
              <a:t>Erwachsenenvorsorge</a:t>
            </a:r>
          </a:p>
          <a:p>
            <a:r>
              <a:rPr lang="de-DE" dirty="0" smtClean="0"/>
              <a:t>Gynäkologische Vorsorge</a:t>
            </a:r>
          </a:p>
          <a:p>
            <a:r>
              <a:rPr lang="de-DE" dirty="0" smtClean="0"/>
              <a:t>Impfkalender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Ungarn</a:t>
            </a:r>
            <a:br>
              <a:rPr lang="de-DE" dirty="0" smtClean="0"/>
            </a:br>
            <a:r>
              <a:rPr lang="de-DE" dirty="0" smtClean="0"/>
              <a:t>Kindervorsorge –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0. -4. Tag: klinische Untersuchung (Fehlbildungen), Maße, neurologischer Status, Hüftgelenkscreening, Prüfung Seh- u. Hörvermögen, Screening auf metabolische Erkrankungen</a:t>
            </a:r>
          </a:p>
          <a:p>
            <a:r>
              <a:rPr lang="de-DE" dirty="0" smtClean="0"/>
              <a:t>1., 3., 6. Monat: Beurteilung der psychomotorischen Entwicklung, Maße, klinische Untersuchung, Hüftgelenkscreening, Untersuchung Muskelskelettsystem, Nervensystem, Sinnesorgane, Kryptorchismus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Ungarn</a:t>
            </a:r>
            <a:br>
              <a:rPr lang="de-DE" dirty="0" smtClean="0"/>
            </a:br>
            <a:r>
              <a:rPr lang="de-DE" dirty="0" smtClean="0"/>
              <a:t>Kindervorsorge –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1. – 6. </a:t>
            </a:r>
            <a:r>
              <a:rPr lang="de-DE" dirty="0" err="1" smtClean="0"/>
              <a:t>Lj</a:t>
            </a:r>
            <a:r>
              <a:rPr lang="de-DE" dirty="0" smtClean="0"/>
              <a:t>., jährlich: klinische Untersuchung, neurologische Untersuchung, Kryptorchismus bis 2. </a:t>
            </a:r>
            <a:r>
              <a:rPr lang="de-DE" dirty="0" err="1" smtClean="0"/>
              <a:t>Lj</a:t>
            </a:r>
            <a:r>
              <a:rPr lang="de-DE" dirty="0" smtClean="0"/>
              <a:t>., Maße, psychosoziale Entwicklung, Untersuchung Muskelskelettsystem, Sinnesorgane, RR 3. u. 6. </a:t>
            </a:r>
            <a:r>
              <a:rPr lang="de-DE" dirty="0" err="1" smtClean="0"/>
              <a:t>Lj</a:t>
            </a:r>
            <a:r>
              <a:rPr lang="de-DE" dirty="0" smtClean="0"/>
              <a:t>., Zahnuntersuchung</a:t>
            </a:r>
          </a:p>
          <a:p>
            <a:r>
              <a:rPr lang="de-DE" dirty="0" smtClean="0"/>
              <a:t>6. – 18.Lj., alle 2 Jahre: Anamnese, klinische Untersuchung, Screening gefährdeter Kinder, Palpation </a:t>
            </a:r>
            <a:r>
              <a:rPr lang="de-DE" dirty="0" err="1" smtClean="0"/>
              <a:t>Thyroidea</a:t>
            </a:r>
            <a:r>
              <a:rPr lang="de-DE" dirty="0" smtClean="0"/>
              <a:t> ab 4. Klasse, Maße, psychosoziale Entwicklung, Beurteilung des Verhaltens, Beurteilung der Sinnesorgane ( Farbsehen), Untersuchung Muskelskelettsystems, RR, Zahnuntersuchung</a:t>
            </a:r>
          </a:p>
          <a:p>
            <a:r>
              <a:rPr lang="de-DE" dirty="0" smtClean="0"/>
              <a:t>16. </a:t>
            </a:r>
            <a:r>
              <a:rPr lang="de-DE" dirty="0" err="1" smtClean="0"/>
              <a:t>Lj</a:t>
            </a:r>
            <a:r>
              <a:rPr lang="de-DE" dirty="0" smtClean="0"/>
              <a:t>.: klinische Untersuchung, Anamnese, Beurteilung Ernährungsstatus, Untersuchung Herz- Kreislaufsystem, Maße, Gewicht, Größe, Beurteilung der Sinnesorgane ( Sehen, Strabismus, Gehör), psychosoziale Entwicklung, </a:t>
            </a:r>
            <a:r>
              <a:rPr lang="de-DE" dirty="0" err="1" smtClean="0"/>
              <a:t>Untersuchug</a:t>
            </a:r>
            <a:r>
              <a:rPr lang="de-DE" dirty="0" smtClean="0"/>
              <a:t> Muskelskelettsystems, RR, Schilddrüsenpalpation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 der Vorsorge</a:t>
            </a:r>
            <a:br>
              <a:rPr lang="de-DE" dirty="0" smtClean="0"/>
            </a:br>
            <a:r>
              <a:rPr lang="de-DE" dirty="0" smtClean="0"/>
              <a:t>Slowakei</a:t>
            </a:r>
            <a:br>
              <a:rPr lang="de-DE" dirty="0" smtClean="0"/>
            </a:br>
            <a:r>
              <a:rPr lang="de-DE" dirty="0" smtClean="0"/>
              <a:t>Kindervorsorge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FontTx/>
              <a:buChar char="-"/>
            </a:pPr>
            <a:r>
              <a:rPr lang="de-DE" dirty="0" smtClean="0"/>
              <a:t>9 Untersuchungen im 1. Lebensjahr</a:t>
            </a:r>
          </a:p>
          <a:p>
            <a:pPr>
              <a:buFontTx/>
              <a:buChar char="-"/>
            </a:pPr>
            <a:r>
              <a:rPr lang="de-DE" dirty="0" smtClean="0"/>
              <a:t>1 Untersuchung mit 18 Monaten</a:t>
            </a:r>
          </a:p>
          <a:p>
            <a:pPr>
              <a:buFontTx/>
              <a:buChar char="-"/>
            </a:pPr>
            <a:r>
              <a:rPr lang="de-DE" dirty="0" smtClean="0"/>
              <a:t>7 Untersuchungen (alle 2 Jahre) bis 18. </a:t>
            </a:r>
            <a:r>
              <a:rPr lang="de-DE" dirty="0" err="1" smtClean="0"/>
              <a:t>Lj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Ungarn</a:t>
            </a:r>
            <a:br>
              <a:rPr lang="de-DE" dirty="0" smtClean="0"/>
            </a:br>
            <a:r>
              <a:rPr lang="de-DE" dirty="0" smtClean="0"/>
              <a:t>Erwachsenenvorsorge – 1 -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de-DE" dirty="0" smtClean="0"/>
          </a:p>
          <a:p>
            <a:r>
              <a:rPr lang="de-DE" dirty="0" smtClean="0"/>
              <a:t>21. </a:t>
            </a:r>
            <a:r>
              <a:rPr lang="de-DE" dirty="0" err="1" smtClean="0"/>
              <a:t>Lj</a:t>
            </a:r>
            <a:r>
              <a:rPr lang="de-DE" dirty="0" smtClean="0"/>
              <a:t>.: Basisstatus</a:t>
            </a:r>
          </a:p>
          <a:p>
            <a:pPr>
              <a:buNone/>
            </a:pPr>
            <a:r>
              <a:rPr lang="de-DE" dirty="0" smtClean="0"/>
              <a:t>     Anamnese, Familienanamnese, Erfassung von Risikofaktoren (Alkohol, Rauchen, körperliche Aktivität, Ernährungszustand), klinische Untersuchung, Bauchumfang, RR, BMI(wenn </a:t>
            </a:r>
            <a:r>
              <a:rPr lang="de-DE" dirty="0" err="1" smtClean="0"/>
              <a:t>pathol</a:t>
            </a:r>
            <a:r>
              <a:rPr lang="de-DE" dirty="0" smtClean="0"/>
              <a:t>. </a:t>
            </a:r>
            <a:r>
              <a:rPr lang="de-DE" dirty="0" err="1" smtClean="0"/>
              <a:t>Triglyceride</a:t>
            </a:r>
            <a:r>
              <a:rPr lang="de-DE" dirty="0" smtClean="0"/>
              <a:t>, HDL-</a:t>
            </a:r>
            <a:r>
              <a:rPr lang="de-DE" dirty="0" err="1" smtClean="0"/>
              <a:t>Chol</a:t>
            </a:r>
            <a:r>
              <a:rPr lang="de-DE" dirty="0" smtClean="0"/>
              <a:t>., </a:t>
            </a:r>
            <a:r>
              <a:rPr lang="de-DE" dirty="0" err="1" smtClean="0"/>
              <a:t>nBZ</a:t>
            </a:r>
            <a:r>
              <a:rPr lang="de-DE" dirty="0" smtClean="0"/>
              <a:t>), Risiko f. Diab. Typ 2 </a:t>
            </a:r>
            <a:r>
              <a:rPr lang="de-DE" dirty="0" err="1" smtClean="0"/>
              <a:t>oGTT</a:t>
            </a:r>
            <a:r>
              <a:rPr lang="de-DE" dirty="0" smtClean="0"/>
              <a:t>, Entdeckung </a:t>
            </a:r>
            <a:r>
              <a:rPr lang="de-DE" dirty="0" err="1" smtClean="0"/>
              <a:t>kardiovasculärer</a:t>
            </a:r>
            <a:r>
              <a:rPr lang="de-DE" dirty="0" smtClean="0"/>
              <a:t> Risiken, Risiko f. </a:t>
            </a:r>
            <a:r>
              <a:rPr lang="de-DE" dirty="0" err="1" smtClean="0"/>
              <a:t>renale</a:t>
            </a:r>
            <a:r>
              <a:rPr lang="de-DE" dirty="0" smtClean="0"/>
              <a:t> Erkrankungen (</a:t>
            </a:r>
            <a:r>
              <a:rPr lang="de-DE" dirty="0" err="1" smtClean="0"/>
              <a:t>Kreatinin</a:t>
            </a:r>
            <a:r>
              <a:rPr lang="de-DE" dirty="0" smtClean="0"/>
              <a:t>, </a:t>
            </a:r>
            <a:r>
              <a:rPr lang="de-DE" dirty="0" err="1" smtClean="0"/>
              <a:t>Kreatinin</a:t>
            </a:r>
            <a:r>
              <a:rPr lang="de-DE" dirty="0" smtClean="0"/>
              <a:t> </a:t>
            </a:r>
            <a:r>
              <a:rPr lang="de-DE" dirty="0" err="1" smtClean="0"/>
              <a:t>clearence</a:t>
            </a:r>
            <a:r>
              <a:rPr lang="de-DE" dirty="0" smtClean="0"/>
              <a:t>, Urin) Erfassen der Familienanamnese f. onkologische Erkrankungen, Zahnärztliche onkologische Untersuchung u. auf </a:t>
            </a:r>
            <a:r>
              <a:rPr lang="de-DE" dirty="0" err="1" smtClean="0"/>
              <a:t>Paradontose</a:t>
            </a:r>
            <a:r>
              <a:rPr lang="de-DE" dirty="0" smtClean="0"/>
              <a:t>, Sehtest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Ungarn</a:t>
            </a:r>
            <a:br>
              <a:rPr lang="de-DE" dirty="0" smtClean="0"/>
            </a:br>
            <a:r>
              <a:rPr lang="de-DE" dirty="0" smtClean="0"/>
              <a:t>Erwachsenenvorsorge – 2 -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de-DE" dirty="0" smtClean="0"/>
          </a:p>
          <a:p>
            <a:r>
              <a:rPr lang="de-DE" dirty="0" smtClean="0"/>
              <a:t>21. – 40. </a:t>
            </a:r>
            <a:r>
              <a:rPr lang="de-DE" dirty="0" err="1" smtClean="0"/>
              <a:t>Lj</a:t>
            </a:r>
            <a:r>
              <a:rPr lang="de-DE" dirty="0" smtClean="0"/>
              <a:t>.:</a:t>
            </a:r>
          </a:p>
          <a:p>
            <a:r>
              <a:rPr lang="de-DE" dirty="0" smtClean="0"/>
              <a:t> alle 5 Jahre bei niedrigem </a:t>
            </a:r>
            <a:r>
              <a:rPr lang="de-DE" dirty="0" err="1" smtClean="0"/>
              <a:t>kardiovasculärem</a:t>
            </a:r>
            <a:r>
              <a:rPr lang="de-DE" dirty="0" smtClean="0"/>
              <a:t> Risiko</a:t>
            </a:r>
          </a:p>
          <a:p>
            <a:r>
              <a:rPr lang="de-DE" dirty="0" smtClean="0"/>
              <a:t>alle 2 Jahre mit mittlerem u. hohem </a:t>
            </a:r>
            <a:r>
              <a:rPr lang="de-DE" dirty="0" err="1" smtClean="0"/>
              <a:t>kardiovasculärem</a:t>
            </a:r>
            <a:r>
              <a:rPr lang="de-DE" dirty="0" smtClean="0"/>
              <a:t> Risiko </a:t>
            </a:r>
          </a:p>
          <a:p>
            <a:r>
              <a:rPr lang="de-DE" dirty="0" smtClean="0"/>
              <a:t>alle 2 Jahre mit hohem </a:t>
            </a:r>
            <a:r>
              <a:rPr lang="de-DE" dirty="0" err="1" smtClean="0"/>
              <a:t>renalem</a:t>
            </a:r>
            <a:r>
              <a:rPr lang="de-DE" dirty="0" smtClean="0"/>
              <a:t> Risiko (Hypertonus, Diabetes) mit Urin, Serum </a:t>
            </a:r>
            <a:r>
              <a:rPr lang="de-DE" dirty="0" err="1" smtClean="0"/>
              <a:t>Kreatinin</a:t>
            </a:r>
            <a:endParaRPr lang="de-DE" dirty="0" smtClean="0"/>
          </a:p>
          <a:p>
            <a:r>
              <a:rPr lang="de-DE" dirty="0" smtClean="0"/>
              <a:t>alle 2 Jahre zahnärztliche Vorsorge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Ungarn</a:t>
            </a:r>
            <a:br>
              <a:rPr lang="de-DE" dirty="0" smtClean="0"/>
            </a:br>
            <a:r>
              <a:rPr lang="de-DE" dirty="0" smtClean="0"/>
              <a:t>Erwachsenenvorsorge – 3 -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40. – 64. </a:t>
            </a:r>
            <a:r>
              <a:rPr lang="de-DE" dirty="0" err="1" smtClean="0"/>
              <a:t>Lj</a:t>
            </a:r>
            <a:r>
              <a:rPr lang="de-DE" dirty="0" smtClean="0"/>
              <a:t>.: </a:t>
            </a:r>
          </a:p>
          <a:p>
            <a:r>
              <a:rPr lang="de-DE" dirty="0" smtClean="0"/>
              <a:t>alle 5 bzw. 2 Jahre wie gehabt</a:t>
            </a:r>
          </a:p>
          <a:p>
            <a:r>
              <a:rPr lang="de-DE" dirty="0" smtClean="0"/>
              <a:t>zusätzlich f. Patienten mit hohem </a:t>
            </a:r>
            <a:r>
              <a:rPr lang="de-DE" dirty="0" err="1" smtClean="0"/>
              <a:t>kardiovasculärem</a:t>
            </a:r>
            <a:r>
              <a:rPr lang="de-DE" dirty="0" smtClean="0"/>
              <a:t>  Risiko für Erkrankung der peripheren Arterien ( Mini- Doppler und </a:t>
            </a:r>
            <a:r>
              <a:rPr lang="de-DE" dirty="0" err="1" smtClean="0"/>
              <a:t>ankle</a:t>
            </a:r>
            <a:r>
              <a:rPr lang="de-DE" dirty="0" smtClean="0"/>
              <a:t>- arm-Index)</a:t>
            </a:r>
          </a:p>
          <a:p>
            <a:r>
              <a:rPr lang="de-DE" dirty="0" smtClean="0"/>
              <a:t>jährlicher Röntgen- Thorax</a:t>
            </a:r>
          </a:p>
          <a:p>
            <a:r>
              <a:rPr lang="de-DE" dirty="0" smtClean="0"/>
              <a:t>ab 65. </a:t>
            </a:r>
            <a:r>
              <a:rPr lang="de-DE" dirty="0" err="1" smtClean="0"/>
              <a:t>Lj</a:t>
            </a:r>
            <a:r>
              <a:rPr lang="de-DE" dirty="0" smtClean="0"/>
              <a:t>.: </a:t>
            </a:r>
          </a:p>
          <a:p>
            <a:r>
              <a:rPr lang="de-DE" dirty="0" smtClean="0"/>
              <a:t>alle 2 Jahre wie gehabt</a:t>
            </a:r>
          </a:p>
          <a:p>
            <a:r>
              <a:rPr lang="de-DE" dirty="0" smtClean="0"/>
              <a:t> zusätzlich jährliche Untersuchung der Sinnesorgane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Ungarn</a:t>
            </a:r>
            <a:br>
              <a:rPr lang="de-DE" dirty="0" smtClean="0"/>
            </a:br>
            <a:r>
              <a:rPr lang="de-DE" dirty="0" smtClean="0"/>
              <a:t>gynäkologische 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25. – 60. </a:t>
            </a:r>
            <a:r>
              <a:rPr lang="de-DE" dirty="0" err="1" smtClean="0"/>
              <a:t>Lj</a:t>
            </a:r>
            <a:r>
              <a:rPr lang="de-DE" dirty="0" smtClean="0"/>
              <a:t>.: alle 3 Jahre </a:t>
            </a:r>
            <a:r>
              <a:rPr lang="de-DE" dirty="0" err="1" smtClean="0"/>
              <a:t>Zervixkarzinomscreening</a:t>
            </a:r>
            <a:endParaRPr lang="de-DE" dirty="0" smtClean="0"/>
          </a:p>
          <a:p>
            <a:r>
              <a:rPr lang="de-DE" dirty="0" smtClean="0"/>
              <a:t>45. – 65. LJ.: alle 2 Jahre Mammographie</a:t>
            </a:r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Impfkalender</a:t>
            </a:r>
            <a:br>
              <a:rPr lang="de-DE" dirty="0" smtClean="0"/>
            </a:br>
            <a:r>
              <a:rPr lang="de-DE" dirty="0" smtClean="0"/>
              <a:t>Ungarn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20000"/>
          </a:bodyPr>
          <a:lstStyle/>
          <a:p>
            <a:endParaRPr lang="de-DE" dirty="0" smtClean="0"/>
          </a:p>
          <a:p>
            <a:r>
              <a:rPr lang="de-DE" dirty="0" smtClean="0"/>
              <a:t>0 – 6. Tag: BCG</a:t>
            </a:r>
          </a:p>
          <a:p>
            <a:r>
              <a:rPr lang="de-DE" dirty="0" smtClean="0"/>
              <a:t>2. Monat: 1. Dosis DTP, Polio, HIB, PNC</a:t>
            </a:r>
          </a:p>
          <a:p>
            <a:r>
              <a:rPr lang="de-DE" dirty="0" smtClean="0"/>
              <a:t>3. Monat: 2. Dosis DTP, Polio, HIB</a:t>
            </a:r>
          </a:p>
          <a:p>
            <a:r>
              <a:rPr lang="de-DE" dirty="0" smtClean="0"/>
              <a:t>4. Monat: 3. Dosis DTP, Polio, HIB, 2. Dosis PNC</a:t>
            </a:r>
          </a:p>
          <a:p>
            <a:r>
              <a:rPr lang="de-DE" dirty="0" smtClean="0"/>
              <a:t>15. Monat: 1. Dosis MMR, 3. Dosis PNC</a:t>
            </a:r>
          </a:p>
          <a:p>
            <a:r>
              <a:rPr lang="de-DE" dirty="0" smtClean="0"/>
              <a:t>18. Monat: 4. Dosis DPT, Polio, HIB</a:t>
            </a:r>
          </a:p>
          <a:p>
            <a:r>
              <a:rPr lang="de-DE" dirty="0" smtClean="0"/>
              <a:t>6.Lj.: 5. Dosis DTP, Polio</a:t>
            </a:r>
          </a:p>
          <a:p>
            <a:r>
              <a:rPr lang="de-DE" dirty="0" smtClean="0"/>
              <a:t>11. </a:t>
            </a:r>
            <a:r>
              <a:rPr lang="de-DE" dirty="0" err="1" smtClean="0"/>
              <a:t>Lj</a:t>
            </a:r>
            <a:r>
              <a:rPr lang="de-DE" dirty="0" smtClean="0"/>
              <a:t>.: 2. Dosis MMR, 6. Dosis DTP</a:t>
            </a:r>
          </a:p>
          <a:p>
            <a:r>
              <a:rPr lang="de-DE" dirty="0" smtClean="0"/>
              <a:t>13. </a:t>
            </a:r>
            <a:r>
              <a:rPr lang="de-DE" dirty="0" err="1" smtClean="0"/>
              <a:t>Lj</a:t>
            </a:r>
            <a:r>
              <a:rPr lang="de-DE" dirty="0" smtClean="0"/>
              <a:t>.: HBV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Art der Präventionsmaßnahme</a:t>
            </a:r>
            <a:br>
              <a:rPr lang="de-DE" dirty="0" smtClean="0"/>
            </a:br>
            <a:r>
              <a:rPr lang="de-DE" dirty="0" smtClean="0"/>
              <a:t>Rumänien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Mutterschaftsvorsorge</a:t>
            </a:r>
          </a:p>
          <a:p>
            <a:r>
              <a:rPr lang="de-DE" dirty="0" smtClean="0"/>
              <a:t>Kindervorsorge</a:t>
            </a:r>
          </a:p>
          <a:p>
            <a:r>
              <a:rPr lang="de-DE" dirty="0" smtClean="0"/>
              <a:t>Gynäkologische Vorsorge</a:t>
            </a:r>
          </a:p>
          <a:p>
            <a:r>
              <a:rPr lang="de-DE" dirty="0" smtClean="0"/>
              <a:t>Erwachsenenvorsorge</a:t>
            </a:r>
          </a:p>
          <a:p>
            <a:r>
              <a:rPr lang="de-DE" dirty="0" smtClean="0"/>
              <a:t>Impfungen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Rumänien</a:t>
            </a:r>
            <a:br>
              <a:rPr lang="de-DE" dirty="0" smtClean="0"/>
            </a:br>
            <a:r>
              <a:rPr lang="de-DE" dirty="0" smtClean="0"/>
              <a:t>Mutterschaftsvorsorge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bis 3. Monat </a:t>
            </a:r>
          </a:p>
          <a:p>
            <a:r>
              <a:rPr lang="de-DE" dirty="0" smtClean="0"/>
              <a:t>4., 5., 6. Monat Kontrolle</a:t>
            </a:r>
          </a:p>
          <a:p>
            <a:r>
              <a:rPr lang="de-DE" dirty="0" smtClean="0"/>
              <a:t>ab 7. Monat alle 2 Wochen Kontrolle 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Rumänien</a:t>
            </a:r>
            <a:br>
              <a:rPr lang="de-DE" dirty="0" smtClean="0"/>
            </a:br>
            <a:r>
              <a:rPr lang="de-DE" dirty="0" smtClean="0"/>
              <a:t>Kindervorsorge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bis 10. Tag nach Entlassung, zu Hause</a:t>
            </a:r>
          </a:p>
          <a:p>
            <a:r>
              <a:rPr lang="de-DE" dirty="0" smtClean="0"/>
              <a:t>ab 40. Tag zu Hause</a:t>
            </a:r>
          </a:p>
          <a:p>
            <a:r>
              <a:rPr lang="de-DE" dirty="0" smtClean="0"/>
              <a:t>2., 4., 6., 9., 12., 15., 18., 24. Monat Epikrise</a:t>
            </a:r>
          </a:p>
          <a:p>
            <a:r>
              <a:rPr lang="de-DE" dirty="0" smtClean="0"/>
              <a:t>12., 18., 24., 36. Monat: Screening auf Autismus</a:t>
            </a:r>
          </a:p>
          <a:p>
            <a:r>
              <a:rPr lang="de-DE" dirty="0" smtClean="0"/>
              <a:t>6., 7., 10.,15. Monat: Größe, Gewicht und Perimeter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Rumänien</a:t>
            </a:r>
            <a:br>
              <a:rPr lang="de-DE" dirty="0" smtClean="0"/>
            </a:br>
            <a:r>
              <a:rPr lang="de-DE" dirty="0" smtClean="0"/>
              <a:t>gynäkologische 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15. – 45. </a:t>
            </a:r>
            <a:r>
              <a:rPr lang="de-DE" dirty="0" err="1" smtClean="0"/>
              <a:t>Lj</a:t>
            </a:r>
            <a:r>
              <a:rPr lang="de-DE" dirty="0" smtClean="0"/>
              <a:t>. : PAP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Häufigkeit/ Inhalt der Vorsorge</a:t>
            </a:r>
            <a:br>
              <a:rPr lang="de-DE" dirty="0" smtClean="0"/>
            </a:br>
            <a:r>
              <a:rPr lang="de-DE" dirty="0" smtClean="0"/>
              <a:t>Rumänien</a:t>
            </a:r>
            <a:br>
              <a:rPr lang="de-DE" dirty="0" smtClean="0"/>
            </a:br>
            <a:r>
              <a:rPr lang="de-DE" dirty="0" smtClean="0"/>
              <a:t>Erwachsenenvorsorge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ab 2. </a:t>
            </a:r>
            <a:r>
              <a:rPr lang="de-DE" dirty="0" err="1" smtClean="0"/>
              <a:t>Lj</a:t>
            </a:r>
            <a:r>
              <a:rPr lang="de-DE" dirty="0" smtClean="0"/>
              <a:t>.: jährliche Konsultation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Inhalt der Vorsorge</a:t>
            </a:r>
            <a:br>
              <a:rPr lang="de-DE" dirty="0" smtClean="0"/>
            </a:br>
            <a:r>
              <a:rPr lang="de-DE" dirty="0" smtClean="0"/>
              <a:t>Slowakei</a:t>
            </a:r>
            <a:br>
              <a:rPr lang="de-DE" dirty="0" smtClean="0"/>
            </a:br>
            <a:r>
              <a:rPr lang="de-DE" dirty="0" smtClean="0"/>
              <a:t>Kindervorsorge – 1-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endParaRPr lang="de-DE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sk-SK" dirty="0" smtClean="0">
                <a:ea typeface="Calibri"/>
                <a:cs typeface="Courier New"/>
              </a:rPr>
              <a:t> </a:t>
            </a:r>
            <a:endParaRPr lang="de-DE" dirty="0" smtClean="0">
              <a:ea typeface="Calibri"/>
              <a:cs typeface="Courier New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endParaRPr lang="de-DE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1th. preventive examination – at baby´s home, in 48 clock after dismiss from the hospital.       </a:t>
            </a:r>
            <a:endParaRPr lang="de-DE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Content: Review of neonatologist report, complex pediatric examination, including neurologic status and anthropometric measurement.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3150870" algn="l"/>
              </a:tabLst>
            </a:pPr>
            <a:r>
              <a:rPr lang="sk-SK" dirty="0" smtClean="0">
                <a:ea typeface="Calibri"/>
                <a:cs typeface="Courier New"/>
              </a:rPr>
              <a:t>2th. preventive examination – in 4th weeks of life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3150870" algn="l"/>
              </a:tabLst>
            </a:pPr>
            <a:r>
              <a:rPr lang="sk-SK" dirty="0" smtClean="0">
                <a:ea typeface="Calibri"/>
                <a:cs typeface="Courier New"/>
              </a:rPr>
              <a:t>Content: as the first examination, plus evaluation of psychomotor development.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3th. preventive examination – in 5th to 7th weeks of life            	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Content: as the second examination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4th. preventive examination – in 8th to 10 weeks of life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Content : the same, plus examination of stigmas  after  BCG vaccination, and ultrasound examination of hip joints by ortopedy. 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5th. preventive examination – in 3th to 4th month of life             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Content: as the second examination             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6th. preventive examination - in 5th to 6th month of life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Content : as the second examination plus eyes and hearing examination, urine analysis.              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7th. preventive examination - in 7th to 8th of life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Content: as the 6th examination</a:t>
            </a:r>
            <a:endParaRPr lang="de-DE" dirty="0" smtClean="0">
              <a:ea typeface="Calibri"/>
              <a:cs typeface="Times New Roman"/>
            </a:endParaRP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Impfkalender</a:t>
            </a:r>
            <a:br>
              <a:rPr lang="de-DE" dirty="0" smtClean="0"/>
            </a:br>
            <a:r>
              <a:rPr lang="de-DE" dirty="0" smtClean="0"/>
              <a:t>Rumänien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/>
              <a:t>1. Tag: 1. Dosis HBV, BCG</a:t>
            </a:r>
          </a:p>
          <a:p>
            <a:r>
              <a:rPr lang="de-DE" dirty="0" smtClean="0"/>
              <a:t>2. Monat: 1. Dosis DPT, Polio, HIB, 2. Dosis HBV</a:t>
            </a:r>
          </a:p>
          <a:p>
            <a:r>
              <a:rPr lang="de-DE" dirty="0" smtClean="0"/>
              <a:t>4. Monat: 2. Dosis DPT, Polio, HIB</a:t>
            </a:r>
          </a:p>
          <a:p>
            <a:r>
              <a:rPr lang="de-DE" dirty="0" smtClean="0"/>
              <a:t>6. Monat: 3. Dosis DPT, Polio, HIB; 3. Dosis HBV</a:t>
            </a:r>
          </a:p>
          <a:p>
            <a:r>
              <a:rPr lang="de-DE" dirty="0" smtClean="0"/>
              <a:t>12. Monat: 4. Dosis DPT, Polio, HIB, 1. Dosis MMR</a:t>
            </a:r>
          </a:p>
          <a:p>
            <a:r>
              <a:rPr lang="de-DE" dirty="0" smtClean="0"/>
              <a:t>4. </a:t>
            </a:r>
            <a:r>
              <a:rPr lang="de-DE" dirty="0" err="1" smtClean="0"/>
              <a:t>Lj</a:t>
            </a:r>
            <a:r>
              <a:rPr lang="de-DE" dirty="0" smtClean="0"/>
              <a:t>.: 5. Dosis DPT</a:t>
            </a:r>
          </a:p>
          <a:p>
            <a:r>
              <a:rPr lang="de-DE" dirty="0" smtClean="0"/>
              <a:t>7. </a:t>
            </a:r>
            <a:r>
              <a:rPr lang="de-DE" dirty="0" err="1" smtClean="0"/>
              <a:t>Lj</a:t>
            </a:r>
            <a:r>
              <a:rPr lang="de-DE" dirty="0" smtClean="0"/>
              <a:t>.: 6. Dosis DT, 2. Dosis Masis</a:t>
            </a:r>
          </a:p>
          <a:p>
            <a:r>
              <a:rPr lang="de-DE" dirty="0" smtClean="0"/>
              <a:t>9. </a:t>
            </a:r>
            <a:r>
              <a:rPr lang="de-DE" dirty="0" err="1" smtClean="0"/>
              <a:t>Lj</a:t>
            </a:r>
            <a:r>
              <a:rPr lang="de-DE" dirty="0" smtClean="0"/>
              <a:t>.: Auffrischung HBV</a:t>
            </a:r>
          </a:p>
          <a:p>
            <a:r>
              <a:rPr lang="de-DE" dirty="0" smtClean="0"/>
              <a:t>15. </a:t>
            </a:r>
            <a:r>
              <a:rPr lang="de-DE" dirty="0" err="1" smtClean="0"/>
              <a:t>Lj</a:t>
            </a:r>
            <a:r>
              <a:rPr lang="de-DE" dirty="0" smtClean="0"/>
              <a:t>.: 7. Dosis DT</a:t>
            </a:r>
          </a:p>
          <a:p>
            <a:r>
              <a:rPr lang="de-DE" dirty="0" smtClean="0"/>
              <a:t>alle Patienten mit chronischen respiratorischen und kardiovaskulären Erkrankungen FLU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Impfungen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angepasst an regionale Bedürfnisse, z. Bsp. Österreich FSME; HAV, Deutschland HAV, FSME; Schweden kein FSME, HAV, HBV,MEC, VZV; Rumänien, Ungarn BCG; Rumänien HBV ab 1. Tag</a:t>
            </a:r>
          </a:p>
          <a:p>
            <a:r>
              <a:rPr lang="de-DE" dirty="0" smtClean="0"/>
              <a:t>teils keine Angabe nach 16. </a:t>
            </a:r>
            <a:r>
              <a:rPr lang="de-DE" dirty="0" err="1" smtClean="0"/>
              <a:t>Lj</a:t>
            </a:r>
            <a:r>
              <a:rPr lang="de-DE" dirty="0" smtClean="0"/>
              <a:t>.</a:t>
            </a:r>
          </a:p>
          <a:p>
            <a:r>
              <a:rPr lang="de-DE" dirty="0" smtClean="0"/>
              <a:t>im Alter wird in Österreich häufiger geimpft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Impfungen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HPV nicht überall übernommen</a:t>
            </a:r>
          </a:p>
          <a:p>
            <a:r>
              <a:rPr lang="de-DE" dirty="0" smtClean="0"/>
              <a:t>Altersbegrenzung unterschiedlich                          -Österreich Immunisierung bis 50. </a:t>
            </a:r>
            <a:r>
              <a:rPr lang="de-DE" dirty="0" err="1" smtClean="0"/>
              <a:t>Lj</a:t>
            </a:r>
            <a:r>
              <a:rPr lang="de-DE" dirty="0" smtClean="0"/>
              <a:t>.                    -Deutschland Mädchen bis 18. </a:t>
            </a:r>
            <a:r>
              <a:rPr lang="de-DE" dirty="0" err="1" smtClean="0"/>
              <a:t>Lj</a:t>
            </a:r>
            <a:r>
              <a:rPr lang="de-DE" dirty="0" smtClean="0"/>
              <a:t>.                           -Schweden ab 1999 aufwärts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Unterschiede der Präventionsmaßnahme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Altersadaptiert: Ungarn, Österreich</a:t>
            </a:r>
          </a:p>
          <a:p>
            <a:r>
              <a:rPr lang="de-DE" dirty="0" smtClean="0"/>
              <a:t>Risikoadaptiert: Ungarn</a:t>
            </a:r>
          </a:p>
          <a:p>
            <a:r>
              <a:rPr lang="de-DE" dirty="0" smtClean="0"/>
              <a:t>Befundadaptiert: Slowakei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Mammacarzinomscreening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/>
              <a:t>ab 18. </a:t>
            </a:r>
            <a:r>
              <a:rPr lang="de-DE" dirty="0" err="1" smtClean="0"/>
              <a:t>Lj</a:t>
            </a:r>
            <a:r>
              <a:rPr lang="de-DE" dirty="0" smtClean="0"/>
              <a:t>. Alle 2 Jahre </a:t>
            </a:r>
            <a:r>
              <a:rPr lang="de-DE" dirty="0" err="1" smtClean="0"/>
              <a:t>Mammasonographie</a:t>
            </a:r>
            <a:r>
              <a:rPr lang="de-DE" dirty="0" smtClean="0"/>
              <a:t>   (</a:t>
            </a:r>
            <a:r>
              <a:rPr lang="de-DE" dirty="0" err="1" smtClean="0"/>
              <a:t>Slowakai</a:t>
            </a:r>
            <a:r>
              <a:rPr lang="de-DE" dirty="0" smtClean="0"/>
              <a:t>)</a:t>
            </a:r>
          </a:p>
          <a:p>
            <a:r>
              <a:rPr lang="de-DE" dirty="0" smtClean="0"/>
              <a:t>ab 30.Lj. BRCA pos. Frauen alle 6 Monate </a:t>
            </a:r>
            <a:r>
              <a:rPr lang="de-DE" dirty="0" err="1" smtClean="0"/>
              <a:t>Ca</a:t>
            </a:r>
            <a:r>
              <a:rPr lang="de-DE" dirty="0" smtClean="0"/>
              <a:t> 125</a:t>
            </a:r>
          </a:p>
          <a:p>
            <a:r>
              <a:rPr lang="de-DE" dirty="0" smtClean="0"/>
              <a:t>Mammographie:</a:t>
            </a:r>
          </a:p>
          <a:p>
            <a:pPr>
              <a:buFontTx/>
              <a:buChar char="-"/>
            </a:pPr>
            <a:r>
              <a:rPr lang="de-DE" dirty="0" smtClean="0"/>
              <a:t>ab 40. – 69. </a:t>
            </a:r>
            <a:r>
              <a:rPr lang="de-DE" dirty="0" err="1" smtClean="0"/>
              <a:t>Lj</a:t>
            </a:r>
            <a:r>
              <a:rPr lang="de-DE" dirty="0" smtClean="0"/>
              <a:t>. alle 2 Jahre Slowakei</a:t>
            </a:r>
          </a:p>
          <a:p>
            <a:pPr>
              <a:buFontTx/>
              <a:buChar char="-"/>
            </a:pPr>
            <a:r>
              <a:rPr lang="de-DE" dirty="0" smtClean="0"/>
              <a:t>ab 40. </a:t>
            </a:r>
            <a:r>
              <a:rPr lang="de-DE" dirty="0" err="1" smtClean="0"/>
              <a:t>Lj</a:t>
            </a:r>
            <a:r>
              <a:rPr lang="de-DE" dirty="0" smtClean="0"/>
              <a:t>. alle 2 Jahre Österreich</a:t>
            </a:r>
          </a:p>
          <a:p>
            <a:pPr>
              <a:buFontTx/>
              <a:buChar char="-"/>
            </a:pPr>
            <a:r>
              <a:rPr lang="de-DE" dirty="0" smtClean="0"/>
              <a:t>ab 45. </a:t>
            </a:r>
            <a:r>
              <a:rPr lang="de-DE" dirty="0" err="1" smtClean="0"/>
              <a:t>Lj</a:t>
            </a:r>
            <a:r>
              <a:rPr lang="de-DE" dirty="0" smtClean="0"/>
              <a:t>. alle 2 Jahre Tschechien</a:t>
            </a:r>
          </a:p>
          <a:p>
            <a:pPr>
              <a:buFontTx/>
              <a:buChar char="-"/>
            </a:pPr>
            <a:r>
              <a:rPr lang="de-DE" dirty="0" smtClean="0"/>
              <a:t>ab 50. – 69. </a:t>
            </a:r>
            <a:r>
              <a:rPr lang="de-DE" dirty="0" err="1" smtClean="0"/>
              <a:t>Lj</a:t>
            </a:r>
            <a:r>
              <a:rPr lang="de-DE" dirty="0" smtClean="0"/>
              <a:t> alle 2 Jahre Deutschland</a:t>
            </a:r>
          </a:p>
          <a:p>
            <a:pPr>
              <a:buFontTx/>
              <a:buChar char="-"/>
            </a:pPr>
            <a:r>
              <a:rPr lang="de-DE" dirty="0" smtClean="0"/>
              <a:t>ab 40. – 74. LJ. alle 18 – 24 Monate Schweden</a:t>
            </a:r>
          </a:p>
          <a:p>
            <a:pPr>
              <a:buNone/>
            </a:pPr>
            <a:r>
              <a:rPr lang="de-DE" dirty="0" smtClean="0"/>
              <a:t>-   ab 45. – 65. </a:t>
            </a:r>
            <a:r>
              <a:rPr lang="de-DE" dirty="0" err="1" smtClean="0"/>
              <a:t>Lj</a:t>
            </a:r>
            <a:r>
              <a:rPr lang="de-DE" dirty="0" smtClean="0"/>
              <a:t>. alle 2 Jahre Ungarn</a:t>
            </a:r>
          </a:p>
          <a:p>
            <a:pPr>
              <a:buFontTx/>
              <a:buChar char="-"/>
            </a:pPr>
            <a:endParaRPr lang="de-DE" dirty="0" smtClean="0"/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Gynäkologische Prävention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Tschechien: ab 15. </a:t>
            </a:r>
            <a:r>
              <a:rPr lang="de-DE" dirty="0" err="1" smtClean="0"/>
              <a:t>Lj</a:t>
            </a:r>
            <a:r>
              <a:rPr lang="de-DE" dirty="0" smtClean="0"/>
              <a:t>, jährlich</a:t>
            </a:r>
          </a:p>
          <a:p>
            <a:r>
              <a:rPr lang="de-DE" dirty="0" smtClean="0"/>
              <a:t>Slowakei: ab 18. </a:t>
            </a:r>
            <a:r>
              <a:rPr lang="de-DE" dirty="0" err="1" smtClean="0"/>
              <a:t>Lj</a:t>
            </a:r>
            <a:r>
              <a:rPr lang="de-DE" dirty="0" smtClean="0"/>
              <a:t>. bzw. ab 1. Gravidität, ab 24. – 64. </a:t>
            </a:r>
            <a:r>
              <a:rPr lang="de-DE" dirty="0" err="1" smtClean="0"/>
              <a:t>Lj</a:t>
            </a:r>
            <a:r>
              <a:rPr lang="de-DE" dirty="0" smtClean="0"/>
              <a:t>. PAP 2 mal jährlich, wenn negativ alle 3 Jahre</a:t>
            </a:r>
          </a:p>
          <a:p>
            <a:r>
              <a:rPr lang="de-DE" dirty="0" smtClean="0"/>
              <a:t>Österreich: ab 18. </a:t>
            </a:r>
            <a:r>
              <a:rPr lang="de-DE" dirty="0" err="1" smtClean="0"/>
              <a:t>Lj</a:t>
            </a:r>
            <a:r>
              <a:rPr lang="de-DE" dirty="0" smtClean="0"/>
              <a:t>., alle 3, ab 40. </a:t>
            </a:r>
            <a:r>
              <a:rPr lang="de-DE" dirty="0" err="1" smtClean="0"/>
              <a:t>Lj</a:t>
            </a:r>
            <a:r>
              <a:rPr lang="de-DE" dirty="0" smtClean="0"/>
              <a:t>. alle 2 Jahre</a:t>
            </a:r>
          </a:p>
          <a:p>
            <a:r>
              <a:rPr lang="de-DE" dirty="0" smtClean="0"/>
              <a:t>Deutschland: ab 20. </a:t>
            </a:r>
            <a:r>
              <a:rPr lang="de-DE" dirty="0" err="1" smtClean="0"/>
              <a:t>Lj</a:t>
            </a:r>
            <a:r>
              <a:rPr lang="de-DE" dirty="0" smtClean="0"/>
              <a:t>. Jährlich</a:t>
            </a:r>
          </a:p>
          <a:p>
            <a:r>
              <a:rPr lang="de-DE" dirty="0" smtClean="0"/>
              <a:t>Ungarn: ab 25. – 60. </a:t>
            </a:r>
            <a:r>
              <a:rPr lang="de-DE" dirty="0" err="1" smtClean="0"/>
              <a:t>Lj</a:t>
            </a:r>
            <a:r>
              <a:rPr lang="de-DE" dirty="0" smtClean="0"/>
              <a:t>. alle 3 Jahre</a:t>
            </a:r>
          </a:p>
          <a:p>
            <a:r>
              <a:rPr lang="de-DE" dirty="0" smtClean="0"/>
              <a:t>Schweden: 23. – 50. </a:t>
            </a:r>
            <a:r>
              <a:rPr lang="de-DE" dirty="0" err="1" smtClean="0"/>
              <a:t>Lj</a:t>
            </a:r>
            <a:r>
              <a:rPr lang="de-DE" dirty="0" smtClean="0"/>
              <a:t>. (regional bis 70. </a:t>
            </a:r>
            <a:r>
              <a:rPr lang="de-DE" dirty="0" err="1" smtClean="0"/>
              <a:t>Lj</a:t>
            </a:r>
            <a:r>
              <a:rPr lang="de-DE" dirty="0" smtClean="0"/>
              <a:t>.) alle 3 Jahre</a:t>
            </a:r>
          </a:p>
          <a:p>
            <a:r>
              <a:rPr lang="de-DE" dirty="0" smtClean="0"/>
              <a:t>Rumänien: 15. – 45. </a:t>
            </a:r>
            <a:r>
              <a:rPr lang="de-DE" dirty="0" err="1" smtClean="0"/>
              <a:t>Lj</a:t>
            </a:r>
            <a:r>
              <a:rPr lang="de-DE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Häufigkeit der Präventionsmaßnahme</a:t>
            </a:r>
            <a:br>
              <a:rPr lang="de-DE" dirty="0" smtClean="0"/>
            </a:br>
            <a:r>
              <a:rPr lang="de-DE" dirty="0" smtClean="0"/>
              <a:t>Koloskopie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ab. 50. </a:t>
            </a:r>
            <a:r>
              <a:rPr lang="de-DE" dirty="0" err="1" smtClean="0"/>
              <a:t>Lj</a:t>
            </a:r>
            <a:r>
              <a:rPr lang="de-DE" dirty="0" smtClean="0"/>
              <a:t>.: Slowakei, Österreich</a:t>
            </a:r>
          </a:p>
          <a:p>
            <a:r>
              <a:rPr lang="de-DE" dirty="0" smtClean="0"/>
              <a:t>ab 55 </a:t>
            </a:r>
            <a:r>
              <a:rPr lang="de-DE" dirty="0" err="1" smtClean="0"/>
              <a:t>Lj</a:t>
            </a:r>
            <a:r>
              <a:rPr lang="de-DE" dirty="0" smtClean="0"/>
              <a:t>.: Tschechien, Deutschland</a:t>
            </a:r>
          </a:p>
          <a:p>
            <a:r>
              <a:rPr lang="de-DE" dirty="0" smtClean="0"/>
              <a:t>Kontrollen alle 10 Jahre</a:t>
            </a:r>
          </a:p>
          <a:p>
            <a:r>
              <a:rPr lang="de-DE" dirty="0" smtClean="0"/>
              <a:t>Deutschland 2, 1 nach 65. Geburtstag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Seltenere Präventionsmaßnahmen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smtClean="0"/>
              <a:t>Schweden: Screening </a:t>
            </a:r>
            <a:r>
              <a:rPr lang="de-DE" dirty="0" err="1" smtClean="0"/>
              <a:t>Aortenaneurysma</a:t>
            </a:r>
            <a:endParaRPr lang="de-DE" dirty="0" smtClean="0"/>
          </a:p>
          <a:p>
            <a:r>
              <a:rPr lang="de-DE" dirty="0" smtClean="0"/>
              <a:t>Deutschland: </a:t>
            </a:r>
            <a:r>
              <a:rPr lang="de-DE" dirty="0" err="1" smtClean="0"/>
              <a:t>stroke-risk-analyse</a:t>
            </a:r>
            <a:r>
              <a:rPr lang="de-DE" dirty="0" smtClean="0"/>
              <a:t>, </a:t>
            </a:r>
            <a:r>
              <a:rPr lang="de-DE" dirty="0" err="1" smtClean="0"/>
              <a:t>Chlamydienscreening</a:t>
            </a:r>
            <a:endParaRPr lang="de-DE" dirty="0" smtClean="0"/>
          </a:p>
          <a:p>
            <a:r>
              <a:rPr lang="de-DE" dirty="0" smtClean="0"/>
              <a:t>Slowakei, Tschechien: EKG</a:t>
            </a:r>
          </a:p>
          <a:p>
            <a:r>
              <a:rPr lang="de-DE" dirty="0" smtClean="0"/>
              <a:t>Slowakei: transvaginale Sonographie, </a:t>
            </a:r>
            <a:r>
              <a:rPr lang="de-DE" dirty="0" err="1" smtClean="0"/>
              <a:t>Mammasonographie</a:t>
            </a:r>
            <a:r>
              <a:rPr lang="de-DE" dirty="0" smtClean="0"/>
              <a:t>, </a:t>
            </a:r>
            <a:r>
              <a:rPr lang="de-DE" dirty="0" err="1" smtClean="0"/>
              <a:t>Thrombo</a:t>
            </a:r>
            <a:r>
              <a:rPr lang="de-DE" dirty="0" smtClean="0"/>
              <a:t>, </a:t>
            </a:r>
            <a:r>
              <a:rPr lang="de-DE" dirty="0" err="1" smtClean="0"/>
              <a:t>Atemtest</a:t>
            </a:r>
            <a:r>
              <a:rPr lang="de-DE" dirty="0" smtClean="0"/>
              <a:t> </a:t>
            </a:r>
            <a:r>
              <a:rPr lang="de-DE" dirty="0" err="1" smtClean="0"/>
              <a:t>heliobacter</a:t>
            </a:r>
            <a:r>
              <a:rPr lang="de-DE" dirty="0" smtClean="0"/>
              <a:t> </a:t>
            </a:r>
            <a:r>
              <a:rPr lang="de-DE" dirty="0" err="1" smtClean="0"/>
              <a:t>pylori</a:t>
            </a:r>
            <a:r>
              <a:rPr lang="de-DE" dirty="0" smtClean="0"/>
              <a:t>, Prostatasonographie</a:t>
            </a:r>
          </a:p>
          <a:p>
            <a:r>
              <a:rPr lang="de-DE" dirty="0" smtClean="0"/>
              <a:t>Österreich: </a:t>
            </a:r>
            <a:r>
              <a:rPr lang="de-DE" dirty="0" err="1" smtClean="0"/>
              <a:t>Glaukomvorsorge</a:t>
            </a:r>
            <a:r>
              <a:rPr lang="de-DE" dirty="0" smtClean="0"/>
              <a:t>, Suchtprävention</a:t>
            </a:r>
          </a:p>
          <a:p>
            <a:r>
              <a:rPr lang="de-DE" dirty="0" smtClean="0"/>
              <a:t>Ungarn: Röntgen Thorax, </a:t>
            </a:r>
            <a:r>
              <a:rPr lang="de-DE" dirty="0" err="1" smtClean="0"/>
              <a:t>ankle</a:t>
            </a:r>
            <a:r>
              <a:rPr lang="de-DE" dirty="0" smtClean="0"/>
              <a:t>-arm-Index</a:t>
            </a:r>
          </a:p>
          <a:p>
            <a:r>
              <a:rPr lang="de-DE" dirty="0" smtClean="0"/>
              <a:t>Deutschland, Österreich, Tschechien: </a:t>
            </a:r>
            <a:r>
              <a:rPr lang="de-DE" dirty="0" err="1" smtClean="0"/>
              <a:t>Melanomscreening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Präventionsmaßnahmen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in Deutschland kontrovers diskutiert</a:t>
            </a:r>
          </a:p>
          <a:p>
            <a:r>
              <a:rPr lang="de-DE" dirty="0" smtClean="0"/>
              <a:t>müssen selbst bezahlt werden</a:t>
            </a:r>
          </a:p>
          <a:p>
            <a:r>
              <a:rPr lang="de-DE" dirty="0" smtClean="0"/>
              <a:t>Untersuchungen ohne medizinischer Indikation: transvaginale Sonographie, Sonographie Prostata, PSA, </a:t>
            </a:r>
            <a:r>
              <a:rPr lang="de-DE" dirty="0" err="1" smtClean="0"/>
              <a:t>Mammasonographie</a:t>
            </a:r>
            <a:r>
              <a:rPr lang="de-DE" dirty="0" smtClean="0"/>
              <a:t>, Mammographie zusätzlich (Alter, jährlich) </a:t>
            </a:r>
            <a:r>
              <a:rPr lang="de-DE" dirty="0" err="1" smtClean="0"/>
              <a:t>Glaukomuntersuchung</a:t>
            </a:r>
            <a:r>
              <a:rPr lang="de-DE" dirty="0" smtClean="0"/>
              <a:t>, HPV, Flüssigkeitszytologie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Diskussion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 Rahmen der privaten u. beruflichen Reisetätigkeit sollte eine Angleichung der Impfempfehlungen erfolgen?</a:t>
            </a:r>
          </a:p>
          <a:p>
            <a:r>
              <a:rPr lang="de-DE" dirty="0" smtClean="0"/>
              <a:t>Stellungnahme zu „Igel“- Leistungen= individuelle Gesundheitsleistungen (</a:t>
            </a:r>
            <a:r>
              <a:rPr lang="de-DE" dirty="0" err="1" smtClean="0"/>
              <a:t>Selbstzahlerleistungen</a:t>
            </a:r>
            <a:r>
              <a:rPr lang="de-DE" dirty="0" smtClean="0"/>
              <a:t>)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Inhalt der Vorsorge</a:t>
            </a:r>
            <a:br>
              <a:rPr lang="de-DE" dirty="0" smtClean="0"/>
            </a:br>
            <a:r>
              <a:rPr lang="de-DE" dirty="0" smtClean="0"/>
              <a:t>Slowakei</a:t>
            </a:r>
            <a:br>
              <a:rPr lang="de-DE" dirty="0" smtClean="0"/>
            </a:br>
            <a:r>
              <a:rPr lang="de-DE" dirty="0" smtClean="0"/>
              <a:t>Kindervorsorge -2-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de-DE" dirty="0" smtClean="0">
              <a:ea typeface="Calibri"/>
              <a:cs typeface="Courier New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de-DE" dirty="0" smtClean="0">
              <a:ea typeface="Calibri"/>
              <a:cs typeface="Courier New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8th. preventive examination - in 9th to 10th month of life                	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9th. preventive examination - in 11th to 12th month of life                	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10th. preventive examination – in 15th month of life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11th. preventive examination – in 3th years of life    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12th. preventive examination – in 5th years of life               	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13th. preventive examination – in 6th years of life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14th. preventive examination – in 9th years of life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Content as the 6th examination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15th. preventive examination – in 11th years of life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Content as the 6th examination plus total SE rate and serum cholesterol         			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16th. preventive examination – in 13th years of life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Content as the 6th examination, plus urine analysis and examination of sexual development,             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17th. preventive examination – in 15th years of life               	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dirty="0" smtClean="0">
                <a:ea typeface="Calibri"/>
                <a:cs typeface="Courier New"/>
              </a:rPr>
              <a:t>Content: as the 16th examinat</a:t>
            </a:r>
            <a:r>
              <a:rPr lang="de-DE" dirty="0" err="1" smtClean="0">
                <a:ea typeface="Calibri"/>
                <a:cs typeface="Courier New"/>
              </a:rPr>
              <a:t>ion</a:t>
            </a:r>
            <a:endParaRPr lang="de-DE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sk-SK" dirty="0" smtClean="0">
                <a:ea typeface="Calibri"/>
                <a:cs typeface="Courier New"/>
              </a:rPr>
              <a:t> </a:t>
            </a:r>
            <a:endParaRPr lang="de-DE" dirty="0" smtClean="0">
              <a:ea typeface="Calibri"/>
              <a:cs typeface="Times New Roman"/>
            </a:endParaRP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fehlt?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Impfpläne z.T.</a:t>
            </a:r>
          </a:p>
          <a:p>
            <a:r>
              <a:rPr lang="de-DE" dirty="0" smtClean="0"/>
              <a:t>Mutterschaftsvorsorge- Inhalte</a:t>
            </a:r>
          </a:p>
          <a:p>
            <a:r>
              <a:rPr lang="de-DE" dirty="0" smtClean="0"/>
              <a:t>Frage der Freistellungen bei Schwangerschaft, Mutterschutz, Bezahlung</a:t>
            </a:r>
          </a:p>
          <a:p>
            <a:endParaRPr lang="de-DE" dirty="0" smtClean="0"/>
          </a:p>
          <a:p>
            <a:r>
              <a:rPr lang="de-DE" dirty="0" smtClean="0"/>
              <a:t>fehlende Angaben einzelner Länder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3930</Words>
  <Application>Microsoft Office PowerPoint</Application>
  <PresentationFormat>Bildschirmpräsentation (4:3)</PresentationFormat>
  <Paragraphs>724</Paragraphs>
  <Slides>90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90</vt:i4>
      </vt:variant>
    </vt:vector>
  </HeadingPairs>
  <TitlesOfParts>
    <vt:vector size="91" baseType="lpstr">
      <vt:lpstr>Larissa-Design</vt:lpstr>
      <vt:lpstr>Wert der Prävention</vt:lpstr>
      <vt:lpstr>Basis für die Vorsorge</vt:lpstr>
      <vt:lpstr>Kostenträger der Prävention</vt:lpstr>
      <vt:lpstr>Präventionsmaßnahmen 1</vt:lpstr>
      <vt:lpstr>Präventionsmaßnahmen 2</vt:lpstr>
      <vt:lpstr>Art der Präventionsmaßnahme Slowakei</vt:lpstr>
      <vt:lpstr> Häufigkeit der Vorsorge Slowakei Kindervorsorge</vt:lpstr>
      <vt:lpstr> Inhalt der Vorsorge Slowakei Kindervorsorge – 1-</vt:lpstr>
      <vt:lpstr> Inhalt der Vorsorge Slowakei Kindervorsorge -2-</vt:lpstr>
      <vt:lpstr>Impfkalender Slowakei</vt:lpstr>
      <vt:lpstr> Häufigkeit/ Inhalt der Vorsorge Slowakei Erwachsenenvorsorge</vt:lpstr>
      <vt:lpstr> Häufigkeit/ Inhalt der Vorsorge Slowakei Gastroentereologische Vorsorge</vt:lpstr>
      <vt:lpstr> Häufigkeit/ Inhalt der Vorsorge Slowakei Gynäkologische Vorsorge</vt:lpstr>
      <vt:lpstr> Häufigkeit/ Inhalt der Vorsorge Slowakei Urologische Vorsorge</vt:lpstr>
      <vt:lpstr> Häufigkeit/ Inhalt der Vorsorge Slowakei Stomatologische Vorsorge</vt:lpstr>
      <vt:lpstr>Art der Präventionsmaßnahme Schweden</vt:lpstr>
      <vt:lpstr> Häufigkeit/ Inhalt Schweden Mutterschaftsvorsorge</vt:lpstr>
      <vt:lpstr> Häufigkeit/ Inhalt Schweden Kindervorsorge</vt:lpstr>
      <vt:lpstr> Häufigkeit/ Inhalt der Vorsorge Schweden Darmkrebsvorsorge</vt:lpstr>
      <vt:lpstr> Häufigkeit/ Inhalt der Vorsorge Schweden Aortenaneurysma</vt:lpstr>
      <vt:lpstr> Häufigkeit/ Inhalt der Vorsorge Schweden gynäkologische Vorsorge</vt:lpstr>
      <vt:lpstr> Häufigkeit/ Inhalt der Vorsorge Schweden Kontrazeption, STD-screening</vt:lpstr>
      <vt:lpstr>  Häufigkeit/ Inhalt der Vorsorge Schweden Mammakarzinom </vt:lpstr>
      <vt:lpstr>Impfkalender Schweden</vt:lpstr>
      <vt:lpstr>Art der Praeventionsmaßnahme Tschechien</vt:lpstr>
      <vt:lpstr>Häufigkeit/ Inhalt der Vorsorge Tschechien Kindervorsorge - 1 </vt:lpstr>
      <vt:lpstr>Häufigkeit/ Inhalt der Vorsorge Tschechien Kindervorsorge - 2</vt:lpstr>
      <vt:lpstr> Häufigkeit/ Inhalt der Vorsorge Tschechien Kindervorsorge - 3</vt:lpstr>
      <vt:lpstr> Häufigkeit/ Inhalt der Vorsorge Tschechien Kindervorsorge - 4</vt:lpstr>
      <vt:lpstr> Häufigkeit/ Inhalt der Vorsorge Tschechien Kindervorsorge - 5</vt:lpstr>
      <vt:lpstr> Häufigkeit/ Inhalt der Vorsorge Tschechien Erwachsenenvorsorge </vt:lpstr>
      <vt:lpstr> Häufigkeit/Inhalt der Vorsorge Tschechien Darmkrebsvorsorge</vt:lpstr>
      <vt:lpstr> Häufigkeit/ Inhalt Vorsorge Tschechien Brustkrebsvorsorge</vt:lpstr>
      <vt:lpstr> Häufigkeit/ Inhalt der Vorsorge Tschechien gynäkologische Vorsorge</vt:lpstr>
      <vt:lpstr>  Häufigkeit/ Inhalt der Vorsorge Tschechien stomatologische Vorsorge </vt:lpstr>
      <vt:lpstr>Art der Praeventionsmaßnahme Österreich</vt:lpstr>
      <vt:lpstr> Häufigkeit/ Inhalt der Vorsorge Österreich Erwachsenenvorsorge</vt:lpstr>
      <vt:lpstr>  Häufigkeit/ Inhalt der Vorsorge Österreich gynäkologische Vorsorge </vt:lpstr>
      <vt:lpstr> Häufigkeit/ Inhalt der Vorsorge Österreich Mammacarzinom</vt:lpstr>
      <vt:lpstr> Häufigkeit/ Inhalt der Vorsorge Österreich Kolorektales Karzinom</vt:lpstr>
      <vt:lpstr> Häufigkeit/ Inhalt der Vorsorge Österreich Melanomscreening</vt:lpstr>
      <vt:lpstr> Häufigkeit/ Inhalt der Vorsorge Österreich Prostatakarzinom</vt:lpstr>
      <vt:lpstr> Häufigkeit/ Inhalt der Vorsorge Österreich Glaukom</vt:lpstr>
      <vt:lpstr> Häufigkeit/ Inhalt der Vorsorge Österreich Screening nach Parodontose</vt:lpstr>
      <vt:lpstr>  Häufigkeit/ Inhalt der Vorsorge Österreich HörminderungI Hörverlust/ Sehschwäche</vt:lpstr>
      <vt:lpstr>  HäufigkeitI Inhalt der Vorsorge Österreich Suchtprävention </vt:lpstr>
      <vt:lpstr>Vorsorge – lokale Erweiterungen Österreich</vt:lpstr>
      <vt:lpstr>Mutterschaftsvorsiorge Österreich</vt:lpstr>
      <vt:lpstr>Impfkalender Österreich</vt:lpstr>
      <vt:lpstr>Impfkalender  Österreich</vt:lpstr>
      <vt:lpstr>Art der Präventionsmaßnahme Deutschland</vt:lpstr>
      <vt:lpstr>Häufigkeit/ Inhalt der Vorsorge Deutschland Mutterschaftsvorsorge</vt:lpstr>
      <vt:lpstr> Häufigkeit/ Inhalt der Vorsorge Deutschland Kindervorsorge – 1 -</vt:lpstr>
      <vt:lpstr> Häufigkeit/ Inhalt Deutschland Kindervorsorge – 2 -</vt:lpstr>
      <vt:lpstr>Häufigkeit/ Inhalt der Vorsorge Deutschland Kindervorsorge – 3 -</vt:lpstr>
      <vt:lpstr>Häufigkeit/ Inhalt der Vorsorge Deutschland Erwachsenenvorsorge</vt:lpstr>
      <vt:lpstr> Häufigkeit/ Inhalt Vorsorge Deutschland gynäkologische Vorsorge</vt:lpstr>
      <vt:lpstr> Häufigkeit / Inhalt Vorsorge Deutschland Chlamydienscreening</vt:lpstr>
      <vt:lpstr> Häufigkeit/ Inhalt der Vorsorge Deutschland Mammacarzinomscreening</vt:lpstr>
      <vt:lpstr> Häufigkeit/ Inhalt der Vorsorge Deutschland Darmkrebsvorsorge</vt:lpstr>
      <vt:lpstr> Häufigkeit/ Inhalt der Vorsorge Deutschland Hautkrebsvorsorge</vt:lpstr>
      <vt:lpstr> Häufigkeit/ Inhalt der Vorsorge Deutschland urologische Vorsorge</vt:lpstr>
      <vt:lpstr> Häufigkeit/ Inhalt der Vorsorge Deutschland SRA</vt:lpstr>
      <vt:lpstr> Häufigkeit der Präventionsmaßnahme Deutschland Chlamydienscreening</vt:lpstr>
      <vt:lpstr>Impfkalender  Deutschland</vt:lpstr>
      <vt:lpstr> Häufigkeit/ Inhalt der Vorsorge Deutschland Zahnärztliche Vorsorge</vt:lpstr>
      <vt:lpstr>Art der Präventionsmaßnahme Ungarn</vt:lpstr>
      <vt:lpstr> Häufigkeit/ Inhalt der Vorsorge Ungarn Kindervorsorge – 1 -</vt:lpstr>
      <vt:lpstr> Häufigkeit/ Inhalt der Vorsorge Ungarn Kindervorsorge – 2 -</vt:lpstr>
      <vt:lpstr>Häufigkeit/ Inhalt der Vorsorge Ungarn Erwachsenenvorsorge – 1 -</vt:lpstr>
      <vt:lpstr> Häufigkeit/ Inhalt der Vorsorge Ungarn Erwachsenenvorsorge – 2 -</vt:lpstr>
      <vt:lpstr> Häufigkeit/ Inhalt der Vorsorge Ungarn Erwachsenenvorsorge – 3 -</vt:lpstr>
      <vt:lpstr> Häufigkeit/ Inhalt der Vorsorge Ungarn gynäkologische Vorsorge</vt:lpstr>
      <vt:lpstr>Impfkalender Ungarn</vt:lpstr>
      <vt:lpstr> Art der Präventionsmaßnahme Rumänien </vt:lpstr>
      <vt:lpstr> Häufigkeit/ Inhalt der Vorsorge Rumänien Mutterschaftsvorsorge </vt:lpstr>
      <vt:lpstr> Häufigkeit/ Inhalt der Vorsorge Rumänien Kindervorsorge</vt:lpstr>
      <vt:lpstr> Häufigkeit/ Inhalt der Vorsorge Rumänien gynäkologische Vorsorge</vt:lpstr>
      <vt:lpstr> Häufigkeit/ Inhalt der Vorsorge Rumänien Erwachsenenvorsorge</vt:lpstr>
      <vt:lpstr>Impfkalender Rumänien</vt:lpstr>
      <vt:lpstr>Impfungen </vt:lpstr>
      <vt:lpstr>Impfungen</vt:lpstr>
      <vt:lpstr>Unterschiede der Präventionsmaßnahme</vt:lpstr>
      <vt:lpstr> Mammacarzinomscreening </vt:lpstr>
      <vt:lpstr> Gynäkologische Prävention </vt:lpstr>
      <vt:lpstr> Häufigkeit der Präventionsmaßnahme Koloskopie</vt:lpstr>
      <vt:lpstr>Seltenere Präventionsmaßnahmen</vt:lpstr>
      <vt:lpstr>Weitere Präventionsmaßnahmen</vt:lpstr>
      <vt:lpstr>Diskussion</vt:lpstr>
      <vt:lpstr>Was fehlt?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Kostenträger der Prävention</dc:title>
  <dc:creator>Dr. h.jaeger</dc:creator>
  <cp:lastModifiedBy>Nathalie Holzer</cp:lastModifiedBy>
  <cp:revision>168</cp:revision>
  <dcterms:created xsi:type="dcterms:W3CDTF">2011-03-27T18:42:55Z</dcterms:created>
  <dcterms:modified xsi:type="dcterms:W3CDTF">2011-05-30T10:13:12Z</dcterms:modified>
</cp:coreProperties>
</file>